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8D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97561" autoAdjust="0"/>
  </p:normalViewPr>
  <p:slideViewPr>
    <p:cSldViewPr snapToGrid="0">
      <p:cViewPr>
        <p:scale>
          <a:sx n="100" d="100"/>
          <a:sy n="100" d="100"/>
        </p:scale>
        <p:origin x="1764" y="15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r>
              <a:rPr lang="de-DE" dirty="0" err="1"/>
              <a:t>Asynchronous</a:t>
            </a:r>
            <a:r>
              <a:rPr lang="de-DE" dirty="0"/>
              <a:t> </a:t>
            </a:r>
            <a:r>
              <a:rPr lang="de-DE" dirty="0" err="1"/>
              <a:t>random</a:t>
            </a:r>
            <a:br>
              <a:rPr lang="de-DE" dirty="0"/>
            </a:br>
            <a:r>
              <a:rPr lang="de-DE" sz="1500" dirty="0"/>
              <a:t>(0,25 ; 0,25 ; 0,5)</a:t>
            </a:r>
            <a:endParaRPr lang="de-LU" sz="15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Theoretical  (π=1/6)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Tabelle1!$A$2:$A$9</c:f>
              <c:strCache>
                <c:ptCount val="8"/>
                <c:pt idx="0">
                  <c:v>000</c:v>
                </c:pt>
                <c:pt idx="1">
                  <c:v>001</c:v>
                </c:pt>
                <c:pt idx="2">
                  <c:v>010</c:v>
                </c:pt>
                <c:pt idx="3">
                  <c:v>011</c:v>
                </c:pt>
                <c:pt idx="4">
                  <c:v>100</c:v>
                </c:pt>
                <c:pt idx="5">
                  <c:v>101</c:v>
                </c:pt>
                <c:pt idx="6">
                  <c:v>110</c:v>
                </c:pt>
                <c:pt idx="7">
                  <c:v>111</c:v>
                </c:pt>
              </c:strCache>
            </c:strRef>
          </c:cat>
          <c:val>
            <c:numRef>
              <c:f>Tabelle1!$B$2:$B$9</c:f>
              <c:numCache>
                <c:formatCode>0.00</c:formatCode>
                <c:ptCount val="8"/>
                <c:pt idx="0">
                  <c:v>0</c:v>
                </c:pt>
                <c:pt idx="1">
                  <c:v>0.2</c:v>
                </c:pt>
                <c:pt idx="2">
                  <c:v>0.2</c:v>
                </c:pt>
                <c:pt idx="3">
                  <c:v>0.1</c:v>
                </c:pt>
                <c:pt idx="4">
                  <c:v>0.1</c:v>
                </c:pt>
                <c:pt idx="5">
                  <c:v>0.2</c:v>
                </c:pt>
                <c:pt idx="6">
                  <c:v>0.2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95-4056-8D9F-4AE8281F181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Empirical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Tabelle1!$A$2:$A$9</c:f>
              <c:strCache>
                <c:ptCount val="8"/>
                <c:pt idx="0">
                  <c:v>000</c:v>
                </c:pt>
                <c:pt idx="1">
                  <c:v>001</c:v>
                </c:pt>
                <c:pt idx="2">
                  <c:v>010</c:v>
                </c:pt>
                <c:pt idx="3">
                  <c:v>011</c:v>
                </c:pt>
                <c:pt idx="4">
                  <c:v>100</c:v>
                </c:pt>
                <c:pt idx="5">
                  <c:v>101</c:v>
                </c:pt>
                <c:pt idx="6">
                  <c:v>110</c:v>
                </c:pt>
                <c:pt idx="7">
                  <c:v>111</c:v>
                </c:pt>
              </c:strCache>
            </c:strRef>
          </c:cat>
          <c:val>
            <c:numRef>
              <c:f>Tabelle1!$C$2:$C$9</c:f>
              <c:numCache>
                <c:formatCode>0.00</c:formatCode>
                <c:ptCount val="8"/>
                <c:pt idx="0">
                  <c:v>1E-3</c:v>
                </c:pt>
                <c:pt idx="1">
                  <c:v>0.16800000000000001</c:v>
                </c:pt>
                <c:pt idx="2">
                  <c:v>0.152</c:v>
                </c:pt>
                <c:pt idx="3">
                  <c:v>0.109</c:v>
                </c:pt>
                <c:pt idx="4">
                  <c:v>0.09</c:v>
                </c:pt>
                <c:pt idx="5">
                  <c:v>0.2</c:v>
                </c:pt>
                <c:pt idx="6">
                  <c:v>0.28100000000000003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95-4056-8D9F-4AE8281F1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2395376"/>
        <c:axId val="1972397872"/>
      </c:barChart>
      <c:catAx>
        <c:axId val="197239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de-DE"/>
          </a:p>
        </c:txPr>
        <c:crossAx val="1972397872"/>
        <c:crosses val="autoZero"/>
        <c:auto val="1"/>
        <c:lblAlgn val="ctr"/>
        <c:lblOffset val="100"/>
        <c:noMultiLvlLbl val="0"/>
      </c:catAx>
      <c:valAx>
        <c:axId val="197239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de-DE"/>
          </a:p>
        </c:txPr>
        <c:crossAx val="197239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Franklin Gothic Book" panose="020B0503020102020204" pitchFamily="34" charset="0"/>
        </a:defRPr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r>
              <a:rPr lang="de-DE" dirty="0" err="1"/>
              <a:t>Probabilistic</a:t>
            </a:r>
            <a:endParaRPr lang="de-DE" dirty="0"/>
          </a:p>
          <a:p>
            <a:pPr>
              <a:defRPr/>
            </a:pPr>
            <a:r>
              <a:rPr lang="de-DE" sz="1500" dirty="0"/>
              <a:t>(</a:t>
            </a:r>
            <a:r>
              <a:rPr lang="de-DE" sz="1500" dirty="0" err="1"/>
              <a:t>equal</a:t>
            </a:r>
            <a:r>
              <a:rPr lang="de-DE" sz="1500" dirty="0"/>
              <a:t> </a:t>
            </a:r>
            <a:r>
              <a:rPr lang="de-DE" sz="1500" dirty="0" err="1"/>
              <a:t>probabilities</a:t>
            </a:r>
            <a:r>
              <a:rPr lang="de-DE" sz="1500" dirty="0"/>
              <a:t>)</a:t>
            </a:r>
            <a:endParaRPr lang="de-LU" sz="15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Theoretical  (π=1/8)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Tabelle1!$A$2:$A$9</c:f>
              <c:strCache>
                <c:ptCount val="8"/>
                <c:pt idx="0">
                  <c:v>000</c:v>
                </c:pt>
                <c:pt idx="1">
                  <c:v>001</c:v>
                </c:pt>
                <c:pt idx="2">
                  <c:v>010</c:v>
                </c:pt>
                <c:pt idx="3">
                  <c:v>011</c:v>
                </c:pt>
                <c:pt idx="4">
                  <c:v>100</c:v>
                </c:pt>
                <c:pt idx="5">
                  <c:v>101</c:v>
                </c:pt>
                <c:pt idx="6">
                  <c:v>110</c:v>
                </c:pt>
                <c:pt idx="7">
                  <c:v>111</c:v>
                </c:pt>
              </c:strCache>
            </c:strRef>
          </c:cat>
          <c:val>
            <c:numRef>
              <c:f>Tabelle1!$B$2:$B$9</c:f>
              <c:numCache>
                <c:formatCode>0.00</c:formatCode>
                <c:ptCount val="8"/>
                <c:pt idx="0">
                  <c:v>0.125</c:v>
                </c:pt>
                <c:pt idx="1">
                  <c:v>0.125</c:v>
                </c:pt>
                <c:pt idx="2">
                  <c:v>0.125</c:v>
                </c:pt>
                <c:pt idx="3">
                  <c:v>0.125</c:v>
                </c:pt>
                <c:pt idx="4">
                  <c:v>0.125</c:v>
                </c:pt>
                <c:pt idx="5">
                  <c:v>0.125</c:v>
                </c:pt>
                <c:pt idx="6">
                  <c:v>0.125</c:v>
                </c:pt>
                <c:pt idx="7">
                  <c:v>0.125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7E-47EA-B601-C1775196B726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Empirical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Tabelle1!$A$2:$A$9</c:f>
              <c:strCache>
                <c:ptCount val="8"/>
                <c:pt idx="0">
                  <c:v>000</c:v>
                </c:pt>
                <c:pt idx="1">
                  <c:v>001</c:v>
                </c:pt>
                <c:pt idx="2">
                  <c:v>010</c:v>
                </c:pt>
                <c:pt idx="3">
                  <c:v>011</c:v>
                </c:pt>
                <c:pt idx="4">
                  <c:v>100</c:v>
                </c:pt>
                <c:pt idx="5">
                  <c:v>101</c:v>
                </c:pt>
                <c:pt idx="6">
                  <c:v>110</c:v>
                </c:pt>
                <c:pt idx="7">
                  <c:v>111</c:v>
                </c:pt>
              </c:strCache>
            </c:strRef>
          </c:cat>
          <c:val>
            <c:numRef>
              <c:f>Tabelle1!$C$2:$C$9</c:f>
              <c:numCache>
                <c:formatCode>0.00</c:formatCode>
                <c:ptCount val="8"/>
                <c:pt idx="0">
                  <c:v>0.123</c:v>
                </c:pt>
                <c:pt idx="1">
                  <c:v>0.11600000000000001</c:v>
                </c:pt>
                <c:pt idx="2">
                  <c:v>0.111</c:v>
                </c:pt>
                <c:pt idx="3">
                  <c:v>0.129</c:v>
                </c:pt>
                <c:pt idx="4">
                  <c:v>0.13700000000000001</c:v>
                </c:pt>
                <c:pt idx="5">
                  <c:v>0.129</c:v>
                </c:pt>
                <c:pt idx="6">
                  <c:v>0.11899999999999999</c:v>
                </c:pt>
                <c:pt idx="7">
                  <c:v>0.13600000000000001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7E-47EA-B601-C1775196B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2395376"/>
        <c:axId val="1972397872"/>
      </c:barChart>
      <c:catAx>
        <c:axId val="197239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de-DE"/>
          </a:p>
        </c:txPr>
        <c:crossAx val="1972397872"/>
        <c:crosses val="autoZero"/>
        <c:auto val="1"/>
        <c:lblAlgn val="ctr"/>
        <c:lblOffset val="100"/>
        <c:noMultiLvlLbl val="0"/>
      </c:catAx>
      <c:valAx>
        <c:axId val="197239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de-DE"/>
          </a:p>
        </c:txPr>
        <c:crossAx val="197239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Franklin Gothic Book" panose="020B0503020102020204" pitchFamily="34" charset="0"/>
        </a:defRPr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L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A0B7D-1D80-4E75-B43D-E7325F006C36}" type="datetimeFigureOut">
              <a:rPr lang="de-LU" smtClean="0"/>
              <a:t>18.07.2026</a:t>
            </a:fld>
            <a:endParaRPr lang="de-L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L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L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L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69C1C-413A-498A-A221-D417D58EB218}" type="slidenum">
              <a:rPr lang="de-LU" smtClean="0"/>
              <a:t>‹Nr.›</a:t>
            </a:fld>
            <a:endParaRPr lang="de-LU"/>
          </a:p>
        </p:txBody>
      </p:sp>
    </p:spTree>
    <p:extLst>
      <p:ext uri="{BB962C8B-B14F-4D97-AF65-F5344CB8AC3E}">
        <p14:creationId xmlns:p14="http://schemas.microsoft.com/office/powerpoint/2010/main" val="31058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FFBE71B-A07F-47FB-B2CE-407CD44F631E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‹Nr.›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AFD5-9D68-4F54-B1E9-5B2A3BB09257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F9E2-9A4C-493C-B5F6-5C3BCCE5E870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800" i="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CC6-4FEB-4A69-8A3C-49C5E8B8832A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764968-5EFF-4E34-B2AE-A9F7740E5EE0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sz="1800" i="0"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 sz="1800" i="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5CB9A-8B7A-4791-A2A8-4566931DEDA5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7BBDE-EAA6-4D28-B457-B4C613541611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73DF5-EE31-4145-9173-B6A69045F41E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D0ED-7033-4CB9-8719-22BC3FB4A348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1800" i="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A4F1F0-18C6-43E5-9FAE-B3B90C35BC9C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843563-CAFC-42AE-9EF8-965FC0460392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F83FD20-89EE-4FE4-A7B2-50B26B718625}" type="datetime1">
              <a:rPr lang="en-US" smtClean="0"/>
              <a:t>7/18/2026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650562-6713-46C7-BEB1-416FEA6E48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5400" cap="none" dirty="0"/>
              <a:t>Boolean Network &amp; Update Schemes</a:t>
            </a:r>
            <a:endParaRPr lang="de-LU" sz="5400" cap="non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BB934EA-C395-4CB7-926D-409C2BFDA0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by</a:t>
            </a:r>
            <a:r>
              <a:rPr lang="de-DE" dirty="0"/>
              <a:t> Tom </a:t>
            </a:r>
            <a:r>
              <a:rPr lang="de-DE" dirty="0" err="1"/>
              <a:t>Zuidberg</a:t>
            </a:r>
            <a:endParaRPr lang="de-LU" dirty="0"/>
          </a:p>
        </p:txBody>
      </p:sp>
    </p:spTree>
    <p:extLst>
      <p:ext uri="{BB962C8B-B14F-4D97-AF65-F5344CB8AC3E}">
        <p14:creationId xmlns:p14="http://schemas.microsoft.com/office/powerpoint/2010/main" val="2094836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5EAEA0-4682-46E4-96AD-1AAEAC5D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Long-run </a:t>
            </a:r>
            <a:r>
              <a:rPr lang="de-DE" dirty="0" err="1"/>
              <a:t>test</a:t>
            </a:r>
            <a:endParaRPr lang="de-LU" dirty="0"/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43C0A6FD-F317-497E-9ADE-3891D720530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4457125"/>
              </p:ext>
            </p:extLst>
          </p:nvPr>
        </p:nvGraphicFramePr>
        <p:xfrm>
          <a:off x="1371600" y="2286000"/>
          <a:ext cx="4448175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0DBE2DF5-954A-4B71-9EC1-1BC91A84218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98651095"/>
              </p:ext>
            </p:extLst>
          </p:nvPr>
        </p:nvGraphicFramePr>
        <p:xfrm>
          <a:off x="6524625" y="2286000"/>
          <a:ext cx="4448175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feld 1">
            <a:extLst>
              <a:ext uri="{FF2B5EF4-FFF2-40B4-BE49-F238E27FC236}">
                <a16:creationId xmlns:a16="http://schemas.microsoft.com/office/drawing/2014/main" id="{DC3F45DE-BCE3-403F-8C24-AE3E1CE8BA19}"/>
              </a:ext>
            </a:extLst>
          </p:cNvPr>
          <p:cNvSpPr txBox="1"/>
          <p:nvPr/>
        </p:nvSpPr>
        <p:spPr>
          <a:xfrm>
            <a:off x="1765299" y="4944533"/>
            <a:ext cx="719667" cy="22013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de-DE" sz="1100" i="1" dirty="0">
                <a:solidFill>
                  <a:srgbClr val="8C8D86"/>
                </a:solidFill>
              </a:rPr>
              <a:t>transient</a:t>
            </a:r>
          </a:p>
        </p:txBody>
      </p:sp>
      <p:sp>
        <p:nvSpPr>
          <p:cNvPr id="8" name="Textfeld 1">
            <a:extLst>
              <a:ext uri="{FF2B5EF4-FFF2-40B4-BE49-F238E27FC236}">
                <a16:creationId xmlns:a16="http://schemas.microsoft.com/office/drawing/2014/main" id="{BE1C7426-60AC-432A-8F7C-38DF7AC50C80}"/>
              </a:ext>
            </a:extLst>
          </p:cNvPr>
          <p:cNvSpPr txBox="1"/>
          <p:nvPr/>
        </p:nvSpPr>
        <p:spPr>
          <a:xfrm>
            <a:off x="5092700" y="4944533"/>
            <a:ext cx="719667" cy="22013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de-DE" sz="1100" i="1" dirty="0">
                <a:solidFill>
                  <a:srgbClr val="8C8D86"/>
                </a:solidFill>
              </a:rPr>
              <a:t>transient</a:t>
            </a:r>
          </a:p>
        </p:txBody>
      </p:sp>
    </p:spTree>
    <p:extLst>
      <p:ext uri="{BB962C8B-B14F-4D97-AF65-F5344CB8AC3E}">
        <p14:creationId xmlns:p14="http://schemas.microsoft.com/office/powerpoint/2010/main" val="3273314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941639-FB04-40E2-B12C-45183818B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</a:t>
            </a:r>
            <a:r>
              <a:rPr lang="de-DE" dirty="0"/>
              <a:t> &amp; </a:t>
            </a:r>
            <a:r>
              <a:rPr lang="de-DE" dirty="0" err="1"/>
              <a:t>Discussion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57BD2C-5B43-4C60-88EF-785FBB0EAC40}"/>
              </a:ext>
            </a:extLst>
          </p:cNvPr>
          <p:cNvSpPr txBox="1">
            <a:spLocks/>
          </p:cNvSpPr>
          <p:nvPr/>
        </p:nvSpPr>
        <p:spPr>
          <a:xfrm>
            <a:off x="1371599" y="2285999"/>
            <a:ext cx="6735234" cy="3581401"/>
          </a:xfrm>
          <a:prstGeom prst="rect">
            <a:avLst/>
          </a:prstGeom>
        </p:spPr>
        <p:txBody>
          <a:bodyPr/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best</a:t>
            </a:r>
            <a:r>
              <a:rPr lang="de-DE" dirty="0"/>
              <a:t> update </a:t>
            </a:r>
            <a:r>
              <a:rPr lang="de-DE" dirty="0" err="1"/>
              <a:t>scheme</a:t>
            </a:r>
            <a:endParaRPr lang="de-DE" dirty="0"/>
          </a:p>
          <a:p>
            <a:r>
              <a:rPr lang="de-DE" dirty="0"/>
              <a:t>Choice </a:t>
            </a:r>
            <a:r>
              <a:rPr lang="de-DE" dirty="0" err="1"/>
              <a:t>depends</a:t>
            </a:r>
            <a:r>
              <a:rPr lang="de-DE" dirty="0"/>
              <a:t> on </a:t>
            </a:r>
          </a:p>
          <a:p>
            <a:pPr lvl="1"/>
            <a:r>
              <a:rPr lang="de-DE" sz="1800" i="0" dirty="0" err="1"/>
              <a:t>desired</a:t>
            </a:r>
            <a:r>
              <a:rPr lang="de-DE" sz="1800" i="0" dirty="0"/>
              <a:t> </a:t>
            </a:r>
            <a:r>
              <a:rPr lang="de-DE" sz="1800" i="0" dirty="0" err="1"/>
              <a:t>behavior</a:t>
            </a:r>
            <a:endParaRPr lang="de-DE" sz="1800" i="0" dirty="0"/>
          </a:p>
          <a:p>
            <a:pPr lvl="1"/>
            <a:r>
              <a:rPr lang="de-DE" sz="1800" i="0" dirty="0" err="1"/>
              <a:t>computational</a:t>
            </a:r>
            <a:r>
              <a:rPr lang="de-DE" sz="1800" i="0" dirty="0"/>
              <a:t> </a:t>
            </a:r>
            <a:r>
              <a:rPr lang="de-DE" sz="1800" i="0" dirty="0" err="1"/>
              <a:t>resources</a:t>
            </a:r>
            <a:endParaRPr lang="de-DE" sz="1800" i="0" dirty="0"/>
          </a:p>
          <a:p>
            <a:endParaRPr lang="de-DE" i="0" dirty="0"/>
          </a:p>
          <a:p>
            <a:r>
              <a:rPr lang="de-DE" i="0" dirty="0"/>
              <a:t>Other update </a:t>
            </a:r>
            <a:r>
              <a:rPr lang="de-DE" i="0" dirty="0" err="1"/>
              <a:t>schemes</a:t>
            </a:r>
            <a:endParaRPr lang="de-DE" i="0" dirty="0"/>
          </a:p>
          <a:p>
            <a:r>
              <a:rPr lang="de-LU" dirty="0" err="1"/>
              <a:t>Active</a:t>
            </a:r>
            <a:r>
              <a:rPr lang="de-LU" dirty="0"/>
              <a:t> </a:t>
            </a:r>
            <a:r>
              <a:rPr lang="de-LU" dirty="0" err="1"/>
              <a:t>research</a:t>
            </a:r>
            <a:r>
              <a:rPr lang="de-LU" dirty="0"/>
              <a:t>: Most-Permissive BN</a:t>
            </a:r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9C4C0157-9122-4F3C-976A-42517EA64D8B}"/>
              </a:ext>
            </a:extLst>
          </p:cNvPr>
          <p:cNvGrpSpPr/>
          <p:nvPr/>
        </p:nvGrpSpPr>
        <p:grpSpPr>
          <a:xfrm>
            <a:off x="6686550" y="1919709"/>
            <a:ext cx="5019328" cy="3605134"/>
            <a:chOff x="6096000" y="2457169"/>
            <a:chExt cx="5597178" cy="4020175"/>
          </a:xfrm>
        </p:grpSpPr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31AFCC4C-AA77-4022-A45C-2027CDEEC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6746" y="2821030"/>
              <a:ext cx="2352453" cy="1010423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B1CA6696-C63D-439B-83D2-F0125B1F8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1109" y="2457169"/>
              <a:ext cx="2256511" cy="1673935"/>
            </a:xfrm>
            <a:prstGeom prst="rect">
              <a:avLst/>
            </a:prstGeom>
          </p:spPr>
        </p:pic>
        <p:pic>
          <p:nvPicPr>
            <p:cNvPr id="41" name="Grafik 40">
              <a:extLst>
                <a:ext uri="{FF2B5EF4-FFF2-40B4-BE49-F238E27FC236}">
                  <a16:creationId xmlns:a16="http://schemas.microsoft.com/office/drawing/2014/main" id="{66754C26-9D34-4FA5-B1F2-10D2BE187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27542" y="4451350"/>
              <a:ext cx="5436016" cy="2025994"/>
            </a:xfrm>
            <a:prstGeom prst="rect">
              <a:avLst/>
            </a:prstGeom>
          </p:spPr>
        </p:pic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D08E3B94-4A49-41FA-89C7-151069D68476}"/>
                </a:ext>
              </a:extLst>
            </p:cNvPr>
            <p:cNvCxnSpPr>
              <a:cxnSpLocks/>
            </p:cNvCxnSpPr>
            <p:nvPr/>
          </p:nvCxnSpPr>
          <p:spPr>
            <a:xfrm>
              <a:off x="8845550" y="2532820"/>
              <a:ext cx="0" cy="38743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>
              <a:extLst>
                <a:ext uri="{FF2B5EF4-FFF2-40B4-BE49-F238E27FC236}">
                  <a16:creationId xmlns:a16="http://schemas.microsoft.com/office/drawing/2014/main" id="{3028EEAF-A97D-4B9A-98AF-76F263BB5192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21977"/>
              <a:ext cx="559717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0946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4AA3E5-FA45-4BC8-8BE1-10323D9D2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Table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contents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1C4988-C262-45F6-A6A9-6E29724F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Boolean Networks</a:t>
            </a:r>
          </a:p>
          <a:p>
            <a:r>
              <a:rPr lang="de-DE" dirty="0" err="1"/>
              <a:t>Synchronous</a:t>
            </a:r>
            <a:r>
              <a:rPr lang="de-DE" dirty="0"/>
              <a:t> Scheme</a:t>
            </a:r>
          </a:p>
          <a:p>
            <a:r>
              <a:rPr lang="de-DE" dirty="0" err="1"/>
              <a:t>Sequential</a:t>
            </a:r>
            <a:r>
              <a:rPr lang="de-DE" dirty="0"/>
              <a:t> Scheme</a:t>
            </a:r>
          </a:p>
          <a:p>
            <a:r>
              <a:rPr lang="de-DE" dirty="0" err="1"/>
              <a:t>Probabilistic</a:t>
            </a:r>
            <a:r>
              <a:rPr lang="de-DE" dirty="0"/>
              <a:t> Scheme</a:t>
            </a:r>
          </a:p>
          <a:p>
            <a:r>
              <a:rPr lang="de-DE" dirty="0" err="1"/>
              <a:t>Asynchronous</a:t>
            </a:r>
            <a:r>
              <a:rPr lang="de-DE" dirty="0"/>
              <a:t> Random Scheme</a:t>
            </a:r>
          </a:p>
          <a:p>
            <a:r>
              <a:rPr lang="de-DE" dirty="0" err="1"/>
              <a:t>Stationary</a:t>
            </a:r>
            <a:r>
              <a:rPr lang="de-DE" dirty="0"/>
              <a:t> Distribution</a:t>
            </a:r>
          </a:p>
        </p:txBody>
      </p:sp>
    </p:spTree>
    <p:extLst>
      <p:ext uri="{BB962C8B-B14F-4D97-AF65-F5344CB8AC3E}">
        <p14:creationId xmlns:p14="http://schemas.microsoft.com/office/powerpoint/2010/main" val="260915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4B3D86-5FC4-45E1-BD96-9EF0F3F4E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Boolean Networks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5F9026-7A6E-4F1F-90FD-B24691444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Tool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 Gene </a:t>
            </a:r>
            <a:r>
              <a:rPr lang="de-DE" dirty="0" err="1"/>
              <a:t>Regulatory</a:t>
            </a:r>
            <a:r>
              <a:rPr lang="de-DE" dirty="0"/>
              <a:t> Networks (GRN)</a:t>
            </a:r>
          </a:p>
          <a:p>
            <a:r>
              <a:rPr lang="de-DE" dirty="0" err="1"/>
              <a:t>Consists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nodes</a:t>
            </a:r>
            <a:r>
              <a:rPr lang="de-DE" dirty="0"/>
              <a:t> </a:t>
            </a:r>
            <a:r>
              <a:rPr lang="de-DE" dirty="0" err="1"/>
              <a:t>being</a:t>
            </a:r>
            <a:r>
              <a:rPr lang="de-DE" dirty="0"/>
              <a:t> </a:t>
            </a:r>
            <a:r>
              <a:rPr lang="de-DE" i="1" dirty="0"/>
              <a:t>on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i="1" dirty="0"/>
              <a:t>off</a:t>
            </a:r>
            <a:r>
              <a:rPr lang="de-DE" dirty="0"/>
              <a:t>, 1 </a:t>
            </a:r>
            <a:r>
              <a:rPr lang="de-DE" dirty="0" err="1"/>
              <a:t>or</a:t>
            </a:r>
            <a:r>
              <a:rPr lang="de-DE" dirty="0"/>
              <a:t> 0</a:t>
            </a:r>
          </a:p>
          <a:p>
            <a:pPr lvl="1"/>
            <a:r>
              <a:rPr lang="de-DE" sz="1800" i="0" dirty="0"/>
              <a:t>Network </a:t>
            </a:r>
            <a:r>
              <a:rPr lang="de-DE" sz="1800" i="0" dirty="0" err="1"/>
              <a:t>state</a:t>
            </a:r>
            <a:r>
              <a:rPr lang="de-DE" sz="1800" i="0" dirty="0"/>
              <a:t> </a:t>
            </a:r>
            <a:r>
              <a:rPr lang="de-DE" sz="1800" i="0" dirty="0" err="1"/>
              <a:t>written</a:t>
            </a:r>
            <a:r>
              <a:rPr lang="de-DE" sz="1800" i="0" dirty="0"/>
              <a:t> </a:t>
            </a:r>
            <a:r>
              <a:rPr lang="de-DE" sz="1800" i="0" dirty="0" err="1"/>
              <a:t>as</a:t>
            </a:r>
            <a:r>
              <a:rPr lang="de-DE" sz="1800" i="0" dirty="0"/>
              <a:t> </a:t>
            </a:r>
            <a:r>
              <a:rPr lang="de-DE" sz="1800" i="0" dirty="0" err="1"/>
              <a:t>binary</a:t>
            </a:r>
            <a:r>
              <a:rPr lang="de-DE" sz="1800" i="0" dirty="0"/>
              <a:t> </a:t>
            </a:r>
            <a:r>
              <a:rPr lang="de-DE" sz="1800" i="0" dirty="0" err="1"/>
              <a:t>number</a:t>
            </a:r>
            <a:br>
              <a:rPr lang="de-DE" sz="1800" i="0" dirty="0"/>
            </a:br>
            <a:r>
              <a:rPr lang="de-DE" sz="1800" i="0" dirty="0"/>
              <a:t>e.g. 000 </a:t>
            </a:r>
            <a:r>
              <a:rPr lang="de-DE" sz="1800" i="0" dirty="0" err="1"/>
              <a:t>if</a:t>
            </a:r>
            <a:r>
              <a:rPr lang="de-DE" sz="1800" i="0" dirty="0"/>
              <a:t> all </a:t>
            </a:r>
            <a:r>
              <a:rPr lang="de-DE" sz="1800" i="0" dirty="0" err="1"/>
              <a:t>nodes</a:t>
            </a:r>
            <a:r>
              <a:rPr lang="de-DE" sz="1800" i="0" dirty="0"/>
              <a:t> </a:t>
            </a:r>
            <a:r>
              <a:rPr lang="de-DE" sz="1800" i="0" dirty="0" err="1"/>
              <a:t>are</a:t>
            </a:r>
            <a:r>
              <a:rPr lang="de-DE" sz="1800" i="0" dirty="0"/>
              <a:t> off</a:t>
            </a:r>
          </a:p>
          <a:p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node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an update </a:t>
            </a:r>
            <a:r>
              <a:rPr lang="de-DE" dirty="0" err="1"/>
              <a:t>function</a:t>
            </a:r>
            <a:endParaRPr lang="de-DE" dirty="0"/>
          </a:p>
          <a:p>
            <a:r>
              <a:rPr lang="de-LU" dirty="0"/>
              <a:t>Update </a:t>
            </a:r>
            <a:r>
              <a:rPr lang="de-LU" dirty="0" err="1"/>
              <a:t>order</a:t>
            </a:r>
            <a:r>
              <a:rPr lang="de-LU" dirty="0"/>
              <a:t> </a:t>
            </a:r>
            <a:r>
              <a:rPr lang="de-LU" dirty="0" err="1"/>
              <a:t>determined</a:t>
            </a:r>
            <a:r>
              <a:rPr lang="de-LU" dirty="0"/>
              <a:t> </a:t>
            </a:r>
            <a:r>
              <a:rPr lang="de-LU" dirty="0" err="1"/>
              <a:t>by</a:t>
            </a:r>
            <a:r>
              <a:rPr lang="de-LU" dirty="0"/>
              <a:t> </a:t>
            </a:r>
            <a:r>
              <a:rPr lang="de-LU" dirty="0" err="1"/>
              <a:t>udpate</a:t>
            </a:r>
            <a:r>
              <a:rPr lang="de-LU" dirty="0"/>
              <a:t> </a:t>
            </a:r>
            <a:r>
              <a:rPr lang="de-LU" dirty="0" err="1"/>
              <a:t>scheme</a:t>
            </a:r>
            <a:endParaRPr lang="de-LU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0EC5E48-73EA-44D3-8D05-05A8FD7F0EB2}"/>
              </a:ext>
            </a:extLst>
          </p:cNvPr>
          <p:cNvSpPr/>
          <p:nvPr/>
        </p:nvSpPr>
        <p:spPr>
          <a:xfrm>
            <a:off x="9583541" y="1900766"/>
            <a:ext cx="671083" cy="671083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594B87B-9E72-4BA8-93CD-8606B539B438}"/>
              </a:ext>
            </a:extLst>
          </p:cNvPr>
          <p:cNvSpPr/>
          <p:nvPr/>
        </p:nvSpPr>
        <p:spPr>
          <a:xfrm>
            <a:off x="10301717" y="3121153"/>
            <a:ext cx="671083" cy="6710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2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5A1607B-58E2-49B6-81F2-7732B5779817}"/>
              </a:ext>
            </a:extLst>
          </p:cNvPr>
          <p:cNvSpPr/>
          <p:nvPr/>
        </p:nvSpPr>
        <p:spPr>
          <a:xfrm>
            <a:off x="8853590" y="3121153"/>
            <a:ext cx="671083" cy="6710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3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D5B62DF9-FCE0-42A7-97F6-9AD838B5F531}"/>
              </a:ext>
            </a:extLst>
          </p:cNvPr>
          <p:cNvCxnSpPr>
            <a:stCxn id="6" idx="0"/>
            <a:endCxn id="4" idx="2"/>
          </p:cNvCxnSpPr>
          <p:nvPr/>
        </p:nvCxnSpPr>
        <p:spPr>
          <a:xfrm rot="5400000" flipH="1" flipV="1">
            <a:off x="8943914" y="2481527"/>
            <a:ext cx="884845" cy="394409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Verbinder: gewinkelt 14">
            <a:extLst>
              <a:ext uri="{FF2B5EF4-FFF2-40B4-BE49-F238E27FC236}">
                <a16:creationId xmlns:a16="http://schemas.microsoft.com/office/drawing/2014/main" id="{9A45CF5F-8AD3-4853-B33D-5762CAE3AEBF}"/>
              </a:ext>
            </a:extLst>
          </p:cNvPr>
          <p:cNvCxnSpPr>
            <a:cxnSpLocks/>
            <a:stCxn id="4" idx="6"/>
            <a:endCxn id="5" idx="0"/>
          </p:cNvCxnSpPr>
          <p:nvPr/>
        </p:nvCxnSpPr>
        <p:spPr>
          <a:xfrm>
            <a:off x="10254624" y="2236308"/>
            <a:ext cx="382635" cy="884845"/>
          </a:xfrm>
          <a:prstGeom prst="bentConnector2">
            <a:avLst/>
          </a:prstGeom>
          <a:ln w="28575" cap="flat">
            <a:round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Verbinder: gewinkelt 17">
            <a:extLst>
              <a:ext uri="{FF2B5EF4-FFF2-40B4-BE49-F238E27FC236}">
                <a16:creationId xmlns:a16="http://schemas.microsoft.com/office/drawing/2014/main" id="{2962E904-30C3-4E02-A04E-50DB97F940BE}"/>
              </a:ext>
            </a:extLst>
          </p:cNvPr>
          <p:cNvCxnSpPr>
            <a:cxnSpLocks/>
            <a:stCxn id="5" idx="2"/>
            <a:endCxn id="6" idx="6"/>
          </p:cNvCxnSpPr>
          <p:nvPr/>
        </p:nvCxnSpPr>
        <p:spPr>
          <a:xfrm flipH="1">
            <a:off x="9524673" y="3456695"/>
            <a:ext cx="777044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>
            <a:extLst>
              <a:ext uri="{FF2B5EF4-FFF2-40B4-BE49-F238E27FC236}">
                <a16:creationId xmlns:a16="http://schemas.microsoft.com/office/drawing/2014/main" id="{EE2F02CD-8634-4052-9EE1-04D67294849A}"/>
              </a:ext>
            </a:extLst>
          </p:cNvPr>
          <p:cNvSpPr txBox="1"/>
          <p:nvPr/>
        </p:nvSpPr>
        <p:spPr>
          <a:xfrm>
            <a:off x="9013057" y="1393775"/>
            <a:ext cx="18002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 err="1"/>
              <a:t>Repressilator</a:t>
            </a:r>
            <a:endParaRPr lang="de-LU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CAC47320-D841-4993-A595-37FD08FA0113}"/>
                  </a:ext>
                </a:extLst>
              </p:cNvPr>
              <p:cNvSpPr txBox="1"/>
              <p:nvPr/>
            </p:nvSpPr>
            <p:spPr>
              <a:xfrm>
                <a:off x="8867781" y="3943524"/>
                <a:ext cx="215616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000" dirty="0"/>
                  <a:t>Update </a:t>
                </a:r>
                <a:r>
                  <a:rPr lang="de-DE" sz="2000" dirty="0" err="1"/>
                  <a:t>functions</a:t>
                </a:r>
                <a:br>
                  <a:rPr lang="de-DE" sz="20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de-LU" sz="2000" dirty="0"/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LU" sz="2000" dirty="0"/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de-LU" sz="2000" dirty="0"/>
              </a:p>
            </p:txBody>
          </p:sp>
        </mc:Choice>
        <mc:Fallback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CAC47320-D841-4993-A595-37FD08FA0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7781" y="3943524"/>
                <a:ext cx="2156164" cy="1323439"/>
              </a:xfrm>
              <a:prstGeom prst="rect">
                <a:avLst/>
              </a:prstGeom>
              <a:blipFill>
                <a:blip r:embed="rId2"/>
                <a:stretch>
                  <a:fillRect t="-276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4882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A3CE6B-B9FC-47CB-B34D-7141E7D7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Update Scheme - </a:t>
            </a:r>
            <a:r>
              <a:rPr lang="de-DE" dirty="0" err="1"/>
              <a:t>Synchronous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859F4A2-3225-4B24-9DA4-FA0D1A3DAC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5147733" cy="3581401"/>
          </a:xfrm>
        </p:spPr>
        <p:txBody>
          <a:bodyPr/>
          <a:lstStyle/>
          <a:p>
            <a:r>
              <a:rPr lang="de-DE" dirty="0" err="1"/>
              <a:t>Applies</a:t>
            </a:r>
            <a:r>
              <a:rPr lang="de-DE" dirty="0"/>
              <a:t> all </a:t>
            </a:r>
            <a:r>
              <a:rPr lang="de-DE" dirty="0" err="1"/>
              <a:t>functions</a:t>
            </a:r>
            <a:r>
              <a:rPr lang="de-DE" dirty="0"/>
              <a:t> at </a:t>
            </a:r>
            <a:r>
              <a:rPr lang="de-DE" dirty="0" err="1"/>
              <a:t>once</a:t>
            </a:r>
            <a:endParaRPr lang="de-DE" dirty="0"/>
          </a:p>
          <a:p>
            <a:pPr lvl="1"/>
            <a:r>
              <a:rPr lang="de-DE" sz="1800" i="0" dirty="0" err="1"/>
              <a:t>No</a:t>
            </a:r>
            <a:r>
              <a:rPr lang="de-DE" sz="1800" i="0" dirty="0"/>
              <a:t> </a:t>
            </a:r>
            <a:r>
              <a:rPr lang="de-DE" sz="1800" i="0" dirty="0" err="1"/>
              <a:t>side-effects</a:t>
            </a:r>
            <a:r>
              <a:rPr lang="de-DE" sz="1800" i="0" dirty="0"/>
              <a:t> </a:t>
            </a:r>
            <a:r>
              <a:rPr lang="de-DE" sz="1800" i="0" dirty="0" err="1"/>
              <a:t>between</a:t>
            </a:r>
            <a:r>
              <a:rPr lang="de-DE" sz="1800" i="0" dirty="0"/>
              <a:t> </a:t>
            </a:r>
            <a:r>
              <a:rPr lang="de-DE" sz="1800" i="0" dirty="0" err="1"/>
              <a:t>functions</a:t>
            </a:r>
            <a:endParaRPr lang="de-DE" sz="1800" i="0" dirty="0"/>
          </a:p>
          <a:p>
            <a:r>
              <a:rPr lang="de-LU" dirty="0" err="1"/>
              <a:t>Deterministic</a:t>
            </a:r>
            <a:r>
              <a:rPr lang="de-LU" dirty="0"/>
              <a:t> </a:t>
            </a:r>
            <a:r>
              <a:rPr lang="de-LU" dirty="0" err="1"/>
              <a:t>outcome</a:t>
            </a:r>
            <a:endParaRPr lang="de-LU" dirty="0"/>
          </a:p>
          <a:p>
            <a:r>
              <a:rPr lang="de-LU" dirty="0"/>
              <a:t>Most </a:t>
            </a:r>
            <a:r>
              <a:rPr lang="de-LU" dirty="0" err="1"/>
              <a:t>basic</a:t>
            </a:r>
            <a:r>
              <a:rPr lang="de-LU" dirty="0"/>
              <a:t> </a:t>
            </a:r>
            <a:r>
              <a:rPr lang="de-LU" dirty="0" err="1"/>
              <a:t>scheme</a:t>
            </a:r>
            <a:endParaRPr lang="de-LU" dirty="0"/>
          </a:p>
          <a:p>
            <a:r>
              <a:rPr lang="de-LU" dirty="0" err="1"/>
              <a:t>However</a:t>
            </a:r>
            <a:r>
              <a:rPr lang="de-LU" dirty="0"/>
              <a:t>: GRN </a:t>
            </a:r>
            <a:r>
              <a:rPr lang="de-LU" dirty="0" err="1"/>
              <a:t>never</a:t>
            </a:r>
            <a:r>
              <a:rPr lang="de-LU" dirty="0"/>
              <a:t> </a:t>
            </a:r>
            <a:r>
              <a:rPr lang="de-LU" dirty="0" err="1"/>
              <a:t>run</a:t>
            </a:r>
            <a:r>
              <a:rPr lang="de-LU" dirty="0"/>
              <a:t> fully </a:t>
            </a:r>
            <a:r>
              <a:rPr lang="de-LU" dirty="0" err="1"/>
              <a:t>synchronously</a:t>
            </a:r>
            <a:endParaRPr lang="de-LU" dirty="0"/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73948080-950A-4F37-B3E1-97C58C8673C6}"/>
              </a:ext>
            </a:extLst>
          </p:cNvPr>
          <p:cNvGrpSpPr/>
          <p:nvPr/>
        </p:nvGrpSpPr>
        <p:grpSpPr>
          <a:xfrm>
            <a:off x="7537449" y="2859102"/>
            <a:ext cx="3568684" cy="1444714"/>
            <a:chOff x="7785099" y="2700866"/>
            <a:chExt cx="3568684" cy="1444714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643CB587-A4D2-41EE-9287-F7118C337000}"/>
                </a:ext>
              </a:extLst>
            </p:cNvPr>
            <p:cNvSpPr txBox="1"/>
            <p:nvPr/>
          </p:nvSpPr>
          <p:spPr>
            <a:xfrm>
              <a:off x="7785099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000</a:t>
              </a:r>
              <a:endParaRPr lang="de-LU" sz="2000" dirty="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31415FD1-C242-4E4C-8F27-18D5331ECC6B}"/>
                </a:ext>
              </a:extLst>
            </p:cNvPr>
            <p:cNvSpPr txBox="1"/>
            <p:nvPr/>
          </p:nvSpPr>
          <p:spPr>
            <a:xfrm>
              <a:off x="8847673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001</a:t>
              </a:r>
              <a:endParaRPr lang="de-LU" sz="2000" dirty="0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39FE1124-30F5-4F1B-9AC6-3053112A89BA}"/>
                </a:ext>
              </a:extLst>
            </p:cNvPr>
            <p:cNvSpPr txBox="1"/>
            <p:nvPr/>
          </p:nvSpPr>
          <p:spPr>
            <a:xfrm>
              <a:off x="10710315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010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82DD9D4-FB5D-43D1-A92A-88089E1D2AF4}"/>
                </a:ext>
              </a:extLst>
            </p:cNvPr>
            <p:cNvSpPr txBox="1"/>
            <p:nvPr/>
          </p:nvSpPr>
          <p:spPr>
            <a:xfrm>
              <a:off x="9778994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011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3F67D4B2-F6A7-4536-9133-CAC6F1520344}"/>
                </a:ext>
              </a:extLst>
            </p:cNvPr>
            <p:cNvSpPr txBox="1"/>
            <p:nvPr/>
          </p:nvSpPr>
          <p:spPr>
            <a:xfrm>
              <a:off x="9778994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100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F7F3526-4D3A-4245-BBB0-03BDF34D4EA3}"/>
                </a:ext>
              </a:extLst>
            </p:cNvPr>
            <p:cNvSpPr txBox="1"/>
            <p:nvPr/>
          </p:nvSpPr>
          <p:spPr>
            <a:xfrm>
              <a:off x="8847673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101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8AEB8FA-A31D-4E9B-A1F5-D3A659F5B661}"/>
                </a:ext>
              </a:extLst>
            </p:cNvPr>
            <p:cNvSpPr txBox="1"/>
            <p:nvPr/>
          </p:nvSpPr>
          <p:spPr>
            <a:xfrm>
              <a:off x="10710315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110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C79E91AC-2115-4BCA-B627-60A8F4C83B12}"/>
                </a:ext>
              </a:extLst>
            </p:cNvPr>
            <p:cNvSpPr txBox="1"/>
            <p:nvPr/>
          </p:nvSpPr>
          <p:spPr>
            <a:xfrm>
              <a:off x="7785099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111</a:t>
              </a:r>
            </a:p>
          </p:txBody>
        </p:sp>
        <p:cxnSp>
          <p:nvCxnSpPr>
            <p:cNvPr id="15" name="Verbinder: gewinkelt 17">
              <a:extLst>
                <a:ext uri="{FF2B5EF4-FFF2-40B4-BE49-F238E27FC236}">
                  <a16:creationId xmlns:a16="http://schemas.microsoft.com/office/drawing/2014/main" id="{F7523991-B05A-4369-B5D8-EE109B9205B3}"/>
                </a:ext>
              </a:extLst>
            </p:cNvPr>
            <p:cNvCxnSpPr>
              <a:cxnSpLocks/>
            </p:cNvCxnSpPr>
            <p:nvPr/>
          </p:nvCxnSpPr>
          <p:spPr>
            <a:xfrm>
              <a:off x="8043338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Verbinder: gewinkelt 17">
              <a:extLst>
                <a:ext uri="{FF2B5EF4-FFF2-40B4-BE49-F238E27FC236}">
                  <a16:creationId xmlns:a16="http://schemas.microsoft.com/office/drawing/2014/main" id="{CEE0F3B2-34BE-4EB8-B34E-5AFB35FD07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70328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Verbinder: gewinkelt 17">
              <a:extLst>
                <a:ext uri="{FF2B5EF4-FFF2-40B4-BE49-F238E27FC236}">
                  <a16:creationId xmlns:a16="http://schemas.microsoft.com/office/drawing/2014/main" id="{7EE69A01-F4C8-41CA-B020-E6AB6213BA8D}"/>
                </a:ext>
              </a:extLst>
            </p:cNvPr>
            <p:cNvCxnSpPr>
              <a:cxnSpLocks/>
              <a:stCxn id="11" idx="0"/>
              <a:endCxn id="7" idx="2"/>
            </p:cNvCxnSpPr>
            <p:nvPr/>
          </p:nvCxnSpPr>
          <p:spPr>
            <a:xfrm flipV="1">
              <a:off x="9169407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Verbinder: gewinkelt 17">
              <a:extLst>
                <a:ext uri="{FF2B5EF4-FFF2-40B4-BE49-F238E27FC236}">
                  <a16:creationId xmlns:a16="http://schemas.microsoft.com/office/drawing/2014/main" id="{9F1DD384-C637-44B9-919A-8AF82D3EE019}"/>
                </a:ext>
              </a:extLst>
            </p:cNvPr>
            <p:cNvCxnSpPr>
              <a:cxnSpLocks/>
              <a:stCxn id="7" idx="3"/>
              <a:endCxn id="9" idx="1"/>
            </p:cNvCxnSpPr>
            <p:nvPr/>
          </p:nvCxnSpPr>
          <p:spPr>
            <a:xfrm>
              <a:off x="9491141" y="2900921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Verbinder: gewinkelt 17">
              <a:extLst>
                <a:ext uri="{FF2B5EF4-FFF2-40B4-BE49-F238E27FC236}">
                  <a16:creationId xmlns:a16="http://schemas.microsoft.com/office/drawing/2014/main" id="{DB91E514-A102-4B66-99D2-837D5320E21C}"/>
                </a:ext>
              </a:extLst>
            </p:cNvPr>
            <p:cNvCxnSpPr>
              <a:cxnSpLocks/>
              <a:stCxn id="9" idx="3"/>
              <a:endCxn id="8" idx="1"/>
            </p:cNvCxnSpPr>
            <p:nvPr/>
          </p:nvCxnSpPr>
          <p:spPr>
            <a:xfrm>
              <a:off x="10422462" y="2900921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Verbinder: gewinkelt 17">
              <a:extLst>
                <a:ext uri="{FF2B5EF4-FFF2-40B4-BE49-F238E27FC236}">
                  <a16:creationId xmlns:a16="http://schemas.microsoft.com/office/drawing/2014/main" id="{136F49C5-0C04-4820-A929-488654A4D702}"/>
                </a:ext>
              </a:extLst>
            </p:cNvPr>
            <p:cNvCxnSpPr>
              <a:cxnSpLocks/>
              <a:stCxn id="8" idx="2"/>
              <a:endCxn id="12" idx="0"/>
            </p:cNvCxnSpPr>
            <p:nvPr/>
          </p:nvCxnSpPr>
          <p:spPr>
            <a:xfrm>
              <a:off x="11032049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Verbinder: gewinkelt 17">
              <a:extLst>
                <a:ext uri="{FF2B5EF4-FFF2-40B4-BE49-F238E27FC236}">
                  <a16:creationId xmlns:a16="http://schemas.microsoft.com/office/drawing/2014/main" id="{AC7B9643-5E74-487F-8BBE-BE523B824745}"/>
                </a:ext>
              </a:extLst>
            </p:cNvPr>
            <p:cNvCxnSpPr>
              <a:cxnSpLocks/>
              <a:stCxn id="12" idx="1"/>
              <a:endCxn id="10" idx="3"/>
            </p:cNvCxnSpPr>
            <p:nvPr/>
          </p:nvCxnSpPr>
          <p:spPr>
            <a:xfrm flipH="1">
              <a:off x="10422462" y="3945525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Verbinder: gewinkelt 17">
              <a:extLst>
                <a:ext uri="{FF2B5EF4-FFF2-40B4-BE49-F238E27FC236}">
                  <a16:creationId xmlns:a16="http://schemas.microsoft.com/office/drawing/2014/main" id="{A767770F-0C9E-4E17-A844-7260878B3205}"/>
                </a:ext>
              </a:extLst>
            </p:cNvPr>
            <p:cNvCxnSpPr>
              <a:cxnSpLocks/>
              <a:stCxn id="10" idx="1"/>
              <a:endCxn id="11" idx="3"/>
            </p:cNvCxnSpPr>
            <p:nvPr/>
          </p:nvCxnSpPr>
          <p:spPr>
            <a:xfrm flipH="1">
              <a:off x="9491141" y="3945525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94E22287-71AF-42E3-BF33-D283AF5D2076}"/>
                  </a:ext>
                </a:extLst>
              </p:cNvPr>
              <p:cNvSpPr txBox="1"/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600">
                    <a:solidFill>
                      <a:srgbClr val="8C8D86"/>
                    </a:solidFill>
                  </a:defRPr>
                </a:lvl1pPr>
              </a:lstStyle>
              <a:p>
                <a:r>
                  <a:rPr lang="de-DE" dirty="0"/>
                  <a:t>Update </a:t>
                </a:r>
                <a:r>
                  <a:rPr lang="de-DE" dirty="0" err="1"/>
                  <a:t>functions</a:t>
                </a:r>
                <a:br>
                  <a:rPr lang="de-DE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</m:oMath>
                </a14:m>
                <a:endParaRPr lang="de-LU" dirty="0"/>
              </a:p>
            </p:txBody>
          </p:sp>
        </mc:Choice>
        <mc:Fallback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94E22287-71AF-42E3-BF33-D283AF5D2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blipFill>
                <a:blip r:embed="rId2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6434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A3CE6B-B9FC-47CB-B34D-7141E7D7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Update Scheme – </a:t>
            </a:r>
            <a:r>
              <a:rPr lang="de-DE" dirty="0" err="1"/>
              <a:t>Sequential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859F4A2-3225-4B24-9DA4-FA0D1A3DAC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5147733" cy="3581401"/>
          </a:xfrm>
        </p:spPr>
        <p:txBody>
          <a:bodyPr/>
          <a:lstStyle/>
          <a:p>
            <a:r>
              <a:rPr lang="de-DE" dirty="0" err="1"/>
              <a:t>Applies</a:t>
            </a:r>
            <a:r>
              <a:rPr lang="de-DE" dirty="0"/>
              <a:t> all </a:t>
            </a:r>
            <a:r>
              <a:rPr lang="de-DE" dirty="0" err="1"/>
              <a:t>functions</a:t>
            </a:r>
            <a:r>
              <a:rPr lang="de-DE" dirty="0"/>
              <a:t> in a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order</a:t>
            </a:r>
            <a:endParaRPr lang="de-DE" dirty="0"/>
          </a:p>
          <a:p>
            <a:pPr lvl="1"/>
            <a:r>
              <a:rPr lang="de-DE" sz="1800" i="0" dirty="0" err="1"/>
              <a:t>Allows</a:t>
            </a:r>
            <a:r>
              <a:rPr lang="de-DE" sz="1800" i="0" dirty="0"/>
              <a:t> </a:t>
            </a:r>
            <a:r>
              <a:rPr lang="de-DE" sz="1800" i="0" dirty="0" err="1"/>
              <a:t>for</a:t>
            </a:r>
            <a:r>
              <a:rPr lang="de-DE" sz="1800" i="0" dirty="0"/>
              <a:t> </a:t>
            </a:r>
            <a:r>
              <a:rPr lang="de-DE" sz="1800" i="0" dirty="0" err="1"/>
              <a:t>side-effects</a:t>
            </a:r>
            <a:endParaRPr lang="de-LU" sz="1800" i="0" dirty="0"/>
          </a:p>
          <a:p>
            <a:r>
              <a:rPr lang="de-LU" dirty="0" err="1"/>
              <a:t>Deterministic</a:t>
            </a:r>
            <a:r>
              <a:rPr lang="de-LU" dirty="0"/>
              <a:t> </a:t>
            </a:r>
            <a:r>
              <a:rPr lang="de-LU" dirty="0" err="1"/>
              <a:t>outcome</a:t>
            </a:r>
            <a:endParaRPr lang="de-LU" dirty="0"/>
          </a:p>
          <a:p>
            <a:r>
              <a:rPr lang="de-LU" i="0" dirty="0"/>
              <a:t>Can </a:t>
            </a:r>
            <a:r>
              <a:rPr lang="de-LU" i="0" dirty="0" err="1"/>
              <a:t>be</a:t>
            </a:r>
            <a:r>
              <a:rPr lang="de-LU" i="0" dirty="0"/>
              <a:t> </a:t>
            </a:r>
            <a:r>
              <a:rPr lang="de-LU" i="0" dirty="0" err="1"/>
              <a:t>transformed</a:t>
            </a:r>
            <a:r>
              <a:rPr lang="de-LU" i="0" dirty="0"/>
              <a:t> </a:t>
            </a:r>
            <a:r>
              <a:rPr lang="de-LU" i="0" dirty="0" err="1"/>
              <a:t>into</a:t>
            </a:r>
            <a:r>
              <a:rPr lang="de-LU" i="0" dirty="0"/>
              <a:t> a </a:t>
            </a:r>
            <a:r>
              <a:rPr lang="de-LU" i="0" dirty="0" err="1"/>
              <a:t>synchronous</a:t>
            </a:r>
            <a:r>
              <a:rPr lang="de-LU" i="0" dirty="0"/>
              <a:t> </a:t>
            </a:r>
            <a:r>
              <a:rPr lang="de-LU" i="0" dirty="0" err="1"/>
              <a:t>scheme</a:t>
            </a:r>
            <a:endParaRPr lang="de-LU" i="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94E22287-71AF-42E3-BF33-D283AF5D2076}"/>
                  </a:ext>
                </a:extLst>
              </p:cNvPr>
              <p:cNvSpPr txBox="1"/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>
                    <a:solidFill>
                      <a:srgbClr val="8C8D86"/>
                    </a:solidFill>
                  </a:rPr>
                  <a:t>Update </a:t>
                </a:r>
                <a:r>
                  <a:rPr lang="de-DE" sz="1600" dirty="0" err="1">
                    <a:solidFill>
                      <a:srgbClr val="8C8D86"/>
                    </a:solidFill>
                  </a:rPr>
                  <a:t>functions</a:t>
                </a:r>
                <a:br>
                  <a:rPr lang="de-DE" sz="1600" dirty="0">
                    <a:solidFill>
                      <a:srgbClr val="8C8D86"/>
                    </a:solidFill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1600" b="0" i="1" smtClean="0">
                        <a:solidFill>
                          <a:srgbClr val="8C8D8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1600" dirty="0">
                    <a:solidFill>
                      <a:srgbClr val="8C8D8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1600" b="0" i="1" smtClean="0">
                        <a:solidFill>
                          <a:srgbClr val="8C8D8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1600" dirty="0">
                    <a:solidFill>
                      <a:srgbClr val="8C8D8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DE" sz="1600" b="0" i="1" smtClean="0">
                        <a:solidFill>
                          <a:srgbClr val="8C8D8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1600" dirty="0">
                    <a:solidFill>
                      <a:srgbClr val="8C8D8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1600" i="1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</p:txBody>
          </p:sp>
        </mc:Choice>
        <mc:Fallback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94E22287-71AF-42E3-BF33-D283AF5D2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blipFill>
                <a:blip r:embed="rId2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feld 21">
            <a:extLst>
              <a:ext uri="{FF2B5EF4-FFF2-40B4-BE49-F238E27FC236}">
                <a16:creationId xmlns:a16="http://schemas.microsoft.com/office/drawing/2014/main" id="{52C5C253-8E66-44F0-812E-BB3926A4BF59}"/>
              </a:ext>
            </a:extLst>
          </p:cNvPr>
          <p:cNvSpPr txBox="1"/>
          <p:nvPr/>
        </p:nvSpPr>
        <p:spPr>
          <a:xfrm>
            <a:off x="8832624" y="262890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000</a:t>
            </a:r>
            <a:endParaRPr lang="de-LU" sz="20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80966BF3-85A8-414B-AD18-5AFA53EB233A}"/>
              </a:ext>
            </a:extLst>
          </p:cNvPr>
          <p:cNvSpPr txBox="1"/>
          <p:nvPr/>
        </p:nvSpPr>
        <p:spPr>
          <a:xfrm>
            <a:off x="8832624" y="3526362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8C8D86"/>
                </a:solidFill>
              </a:rPr>
              <a:t>1</a:t>
            </a:r>
            <a:r>
              <a:rPr lang="de-DE" sz="2000" dirty="0">
                <a:solidFill>
                  <a:srgbClr val="8C8D86"/>
                </a:solidFill>
              </a:rPr>
              <a:t>00</a:t>
            </a:r>
          </a:p>
        </p:txBody>
      </p:sp>
      <p:cxnSp>
        <p:nvCxnSpPr>
          <p:cNvPr id="43" name="Verbinder: gewinkelt 17">
            <a:extLst>
              <a:ext uri="{FF2B5EF4-FFF2-40B4-BE49-F238E27FC236}">
                <a16:creationId xmlns:a16="http://schemas.microsoft.com/office/drawing/2014/main" id="{E9D7FFBE-E1C0-4393-9E05-3C3AA0B282D9}"/>
              </a:ext>
            </a:extLst>
          </p:cNvPr>
          <p:cNvCxnSpPr>
            <a:cxnSpLocks/>
            <a:stCxn id="22" idx="2"/>
            <a:endCxn id="28" idx="0"/>
          </p:cNvCxnSpPr>
          <p:nvPr/>
        </p:nvCxnSpPr>
        <p:spPr>
          <a:xfrm>
            <a:off x="9154358" y="3029010"/>
            <a:ext cx="0" cy="497352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>
            <a:extLst>
              <a:ext uri="{FF2B5EF4-FFF2-40B4-BE49-F238E27FC236}">
                <a16:creationId xmlns:a16="http://schemas.microsoft.com/office/drawing/2014/main" id="{A628232D-EC0F-4766-986E-19ECB7834A80}"/>
              </a:ext>
            </a:extLst>
          </p:cNvPr>
          <p:cNvSpPr txBox="1"/>
          <p:nvPr/>
        </p:nvSpPr>
        <p:spPr>
          <a:xfrm>
            <a:off x="8628396" y="2200245"/>
            <a:ext cx="19085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/>
              <a:t>Sequence</a:t>
            </a:r>
            <a:r>
              <a:rPr lang="de-DE" sz="2000" dirty="0"/>
              <a:t> 1-2-3</a:t>
            </a:r>
            <a:endParaRPr lang="de-LU" sz="20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2C911E0-43EF-4C94-B644-AB2D200A14FE}"/>
              </a:ext>
            </a:extLst>
          </p:cNvPr>
          <p:cNvSpPr txBox="1"/>
          <p:nvPr/>
        </p:nvSpPr>
        <p:spPr>
          <a:xfrm>
            <a:off x="8832624" y="4422686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8C8D86"/>
                </a:solidFill>
              </a:rPr>
              <a:t>1</a:t>
            </a:r>
            <a:r>
              <a:rPr lang="de-DE" sz="2000" b="1" dirty="0">
                <a:solidFill>
                  <a:srgbClr val="8C8D86"/>
                </a:solidFill>
              </a:rPr>
              <a:t>0</a:t>
            </a:r>
            <a:r>
              <a:rPr lang="de-DE" sz="2000" dirty="0">
                <a:solidFill>
                  <a:srgbClr val="8C8D86"/>
                </a:solidFill>
              </a:rPr>
              <a:t>0</a:t>
            </a:r>
          </a:p>
        </p:txBody>
      </p:sp>
      <p:cxnSp>
        <p:nvCxnSpPr>
          <p:cNvPr id="45" name="Verbinder: gewinkelt 17">
            <a:extLst>
              <a:ext uri="{FF2B5EF4-FFF2-40B4-BE49-F238E27FC236}">
                <a16:creationId xmlns:a16="http://schemas.microsoft.com/office/drawing/2014/main" id="{EF8231A9-A75B-47C5-A43B-39B960521596}"/>
              </a:ext>
            </a:extLst>
          </p:cNvPr>
          <p:cNvCxnSpPr>
            <a:cxnSpLocks/>
            <a:stCxn id="28" idx="2"/>
            <a:endCxn id="44" idx="0"/>
          </p:cNvCxnSpPr>
          <p:nvPr/>
        </p:nvCxnSpPr>
        <p:spPr>
          <a:xfrm>
            <a:off x="9154358" y="3926472"/>
            <a:ext cx="0" cy="496214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0CEF886F-14C5-42D7-9FD1-D550F471F89D}"/>
              </a:ext>
            </a:extLst>
          </p:cNvPr>
          <p:cNvSpPr txBox="1"/>
          <p:nvPr/>
        </p:nvSpPr>
        <p:spPr>
          <a:xfrm>
            <a:off x="8832624" y="531901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10</a:t>
            </a:r>
            <a:r>
              <a:rPr lang="de-DE" sz="2000" b="1" dirty="0"/>
              <a:t>1</a:t>
            </a:r>
          </a:p>
        </p:txBody>
      </p:sp>
      <p:cxnSp>
        <p:nvCxnSpPr>
          <p:cNvPr id="49" name="Verbinder: gewinkelt 17">
            <a:extLst>
              <a:ext uri="{FF2B5EF4-FFF2-40B4-BE49-F238E27FC236}">
                <a16:creationId xmlns:a16="http://schemas.microsoft.com/office/drawing/2014/main" id="{0904F903-27D6-4286-B823-688CCA055EE4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>
            <a:off x="9154358" y="4822796"/>
            <a:ext cx="0" cy="496214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feld 51">
                <a:extLst>
                  <a:ext uri="{FF2B5EF4-FFF2-40B4-BE49-F238E27FC236}">
                    <a16:creationId xmlns:a16="http://schemas.microsoft.com/office/drawing/2014/main" id="{E27680CE-6A8F-4279-8D57-2A193E377FE9}"/>
                  </a:ext>
                </a:extLst>
              </p:cNvPr>
              <p:cNvSpPr txBox="1"/>
              <p:nvPr/>
            </p:nvSpPr>
            <p:spPr>
              <a:xfrm>
                <a:off x="9154357" y="3108409"/>
                <a:ext cx="105233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>
                    <a:solidFill>
                      <a:srgbClr val="8C8D86"/>
                    </a:solidFill>
                  </a:rPr>
                  <a:t>Update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</p:txBody>
          </p:sp>
        </mc:Choice>
        <mc:Fallback>
          <p:sp>
            <p:nvSpPr>
              <p:cNvPr id="52" name="Textfeld 51">
                <a:extLst>
                  <a:ext uri="{FF2B5EF4-FFF2-40B4-BE49-F238E27FC236}">
                    <a16:creationId xmlns:a16="http://schemas.microsoft.com/office/drawing/2014/main" id="{E27680CE-6A8F-4279-8D57-2A193E377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4357" y="3108409"/>
                <a:ext cx="1052339" cy="338554"/>
              </a:xfrm>
              <a:prstGeom prst="rect">
                <a:avLst/>
              </a:prstGeom>
              <a:blipFill>
                <a:blip r:embed="rId3"/>
                <a:stretch>
                  <a:fillRect l="-3488" t="-5455" b="-23636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4620227D-C64D-494A-B69E-CBF821EC4C78}"/>
                  </a:ext>
                </a:extLst>
              </p:cNvPr>
              <p:cNvSpPr txBox="1"/>
              <p:nvPr/>
            </p:nvSpPr>
            <p:spPr>
              <a:xfrm>
                <a:off x="9154357" y="4006704"/>
                <a:ext cx="10570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>
                    <a:solidFill>
                      <a:srgbClr val="8C8D86"/>
                    </a:solidFill>
                  </a:rPr>
                  <a:t>Update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</p:txBody>
          </p:sp>
        </mc:Choice>
        <mc:Fallback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4620227D-C64D-494A-B69E-CBF821EC4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4357" y="4006704"/>
                <a:ext cx="1057084" cy="338554"/>
              </a:xfrm>
              <a:prstGeom prst="rect">
                <a:avLst/>
              </a:prstGeom>
              <a:blipFill>
                <a:blip r:embed="rId4"/>
                <a:stretch>
                  <a:fillRect l="-3468" t="-5357" b="-21429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feld 53">
                <a:extLst>
                  <a:ext uri="{FF2B5EF4-FFF2-40B4-BE49-F238E27FC236}">
                    <a16:creationId xmlns:a16="http://schemas.microsoft.com/office/drawing/2014/main" id="{D43BD66E-E91D-4AFF-A349-A03ACE636E1A}"/>
                  </a:ext>
                </a:extLst>
              </p:cNvPr>
              <p:cNvSpPr txBox="1"/>
              <p:nvPr/>
            </p:nvSpPr>
            <p:spPr>
              <a:xfrm>
                <a:off x="9149612" y="4901626"/>
                <a:ext cx="10570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>
                    <a:solidFill>
                      <a:srgbClr val="8C8D86"/>
                    </a:solidFill>
                  </a:rPr>
                  <a:t>Update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rgbClr val="8C8D8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de-LU" sz="1600" dirty="0">
                  <a:solidFill>
                    <a:srgbClr val="8C8D86"/>
                  </a:solidFill>
                </a:endParaRPr>
              </a:p>
            </p:txBody>
          </p:sp>
        </mc:Choice>
        <mc:Fallback>
          <p:sp>
            <p:nvSpPr>
              <p:cNvPr id="54" name="Textfeld 53">
                <a:extLst>
                  <a:ext uri="{FF2B5EF4-FFF2-40B4-BE49-F238E27FC236}">
                    <a16:creationId xmlns:a16="http://schemas.microsoft.com/office/drawing/2014/main" id="{D43BD66E-E91D-4AFF-A349-A03ACE636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9612" y="4901626"/>
                <a:ext cx="1057084" cy="338554"/>
              </a:xfrm>
              <a:prstGeom prst="rect">
                <a:avLst/>
              </a:prstGeom>
              <a:blipFill>
                <a:blip r:embed="rId5"/>
                <a:stretch>
                  <a:fillRect l="-3468" t="-5357" b="-21429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Textfeld 56">
            <a:extLst>
              <a:ext uri="{FF2B5EF4-FFF2-40B4-BE49-F238E27FC236}">
                <a16:creationId xmlns:a16="http://schemas.microsoft.com/office/drawing/2014/main" id="{C99E84F5-8185-46B4-AC59-B949AF815CEB}"/>
              </a:ext>
            </a:extLst>
          </p:cNvPr>
          <p:cNvSpPr txBox="1"/>
          <p:nvPr/>
        </p:nvSpPr>
        <p:spPr>
          <a:xfrm>
            <a:off x="9395657" y="2655083"/>
            <a:ext cx="1141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rgbClr val="8C8D86"/>
                </a:solidFill>
              </a:rPr>
              <a:t>Initial </a:t>
            </a:r>
            <a:r>
              <a:rPr lang="de-DE" sz="1600" dirty="0" err="1">
                <a:solidFill>
                  <a:srgbClr val="8C8D86"/>
                </a:solidFill>
              </a:rPr>
              <a:t>state</a:t>
            </a:r>
            <a:endParaRPr lang="de-LU" sz="1600" dirty="0">
              <a:solidFill>
                <a:srgbClr val="8C8D86"/>
              </a:solidFill>
            </a:endParaRP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76CF73AB-5499-44A0-8501-0ECC6A0A09B9}"/>
              </a:ext>
            </a:extLst>
          </p:cNvPr>
          <p:cNvSpPr txBox="1"/>
          <p:nvPr/>
        </p:nvSpPr>
        <p:spPr>
          <a:xfrm>
            <a:off x="9395657" y="5349788"/>
            <a:ext cx="17571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rgbClr val="8C8D86"/>
                </a:solidFill>
              </a:rPr>
              <a:t>State after update</a:t>
            </a:r>
            <a:endParaRPr lang="de-LU" sz="1600" dirty="0">
              <a:solidFill>
                <a:srgbClr val="8C8D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02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1A3C76-A61C-4B65-B261-3D9CA6E65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Update Scheme – </a:t>
            </a:r>
            <a:r>
              <a:rPr lang="de-DE" dirty="0" err="1"/>
              <a:t>Sequential</a:t>
            </a:r>
            <a:br>
              <a:rPr lang="de-DE" sz="2000" dirty="0"/>
            </a:br>
            <a:br>
              <a:rPr lang="de-DE" sz="2000" dirty="0"/>
            </a:br>
            <a:r>
              <a:rPr lang="de-DE" sz="2000" dirty="0"/>
              <a:t>Order 1-2-3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36AC9C-EAC8-4984-9091-6628D58438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No</a:t>
            </a:r>
            <a:r>
              <a:rPr lang="de-DE" dirty="0"/>
              <a:t> 000 ↔ 111 </a:t>
            </a:r>
            <a:r>
              <a:rPr lang="de-DE" dirty="0" err="1"/>
              <a:t>cycle</a:t>
            </a:r>
            <a:endParaRPr lang="de-DE" dirty="0"/>
          </a:p>
          <a:p>
            <a:r>
              <a:rPr lang="de-DE" dirty="0" err="1"/>
              <a:t>Stable</a:t>
            </a:r>
            <a:r>
              <a:rPr lang="de-DE" dirty="0"/>
              <a:t> </a:t>
            </a:r>
            <a:r>
              <a:rPr lang="de-DE" dirty="0" err="1"/>
              <a:t>outcome</a:t>
            </a:r>
            <a:endParaRPr lang="de-DE" dirty="0"/>
          </a:p>
          <a:p>
            <a:r>
              <a:rPr lang="de-DE" dirty="0" err="1"/>
              <a:t>Synchronous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consists</a:t>
            </a:r>
            <a:endParaRPr lang="de-DE" dirty="0"/>
          </a:p>
          <a:p>
            <a:endParaRPr lang="de-LU" dirty="0"/>
          </a:p>
        </p:txBody>
      </p: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438112B1-E4A4-4386-9BEF-530EE2B40DFF}"/>
              </a:ext>
            </a:extLst>
          </p:cNvPr>
          <p:cNvGrpSpPr/>
          <p:nvPr/>
        </p:nvGrpSpPr>
        <p:grpSpPr>
          <a:xfrm>
            <a:off x="7637688" y="2599266"/>
            <a:ext cx="3437430" cy="2489318"/>
            <a:chOff x="7916353" y="2700866"/>
            <a:chExt cx="3437430" cy="2489318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530B273-68DB-435C-B375-756CD9E10B90}"/>
                </a:ext>
              </a:extLst>
            </p:cNvPr>
            <p:cNvSpPr txBox="1"/>
            <p:nvPr/>
          </p:nvSpPr>
          <p:spPr>
            <a:xfrm>
              <a:off x="8847673" y="4790074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110</a:t>
              </a:r>
              <a:endParaRPr lang="de-LU" sz="2000" dirty="0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E01FC3B6-4A27-4809-BA21-7701E9B75104}"/>
                </a:ext>
              </a:extLst>
            </p:cNvPr>
            <p:cNvSpPr txBox="1"/>
            <p:nvPr/>
          </p:nvSpPr>
          <p:spPr>
            <a:xfrm>
              <a:off x="8847673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000</a:t>
              </a:r>
              <a:endParaRPr lang="de-LU" sz="2000" dirty="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E4995C85-F98F-4CB5-B4DF-D76EBBB2740A}"/>
                </a:ext>
              </a:extLst>
            </p:cNvPr>
            <p:cNvSpPr txBox="1"/>
            <p:nvPr/>
          </p:nvSpPr>
          <p:spPr>
            <a:xfrm>
              <a:off x="9778994" y="4790074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111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EFEA4912-B49B-4157-BBCC-B6FBAB5AF6D9}"/>
                </a:ext>
              </a:extLst>
            </p:cNvPr>
            <p:cNvSpPr txBox="1"/>
            <p:nvPr/>
          </p:nvSpPr>
          <p:spPr>
            <a:xfrm>
              <a:off x="9778994" y="2700866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001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66B1882A-4C33-4F58-AE46-A51647C97BF6}"/>
                </a:ext>
              </a:extLst>
            </p:cNvPr>
            <p:cNvSpPr txBox="1"/>
            <p:nvPr/>
          </p:nvSpPr>
          <p:spPr>
            <a:xfrm>
              <a:off x="9778994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010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64FF1CFA-871E-4D10-A2AF-17607AFC7CB7}"/>
                </a:ext>
              </a:extLst>
            </p:cNvPr>
            <p:cNvSpPr txBox="1"/>
            <p:nvPr/>
          </p:nvSpPr>
          <p:spPr>
            <a:xfrm>
              <a:off x="8847673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101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30E5395D-9C60-425E-9B2C-C36F101DBDA0}"/>
                </a:ext>
              </a:extLst>
            </p:cNvPr>
            <p:cNvSpPr txBox="1"/>
            <p:nvPr/>
          </p:nvSpPr>
          <p:spPr>
            <a:xfrm>
              <a:off x="10710315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011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942043D-FDC3-4EB2-A5A4-BA3A1C9FD160}"/>
                </a:ext>
              </a:extLst>
            </p:cNvPr>
            <p:cNvSpPr txBox="1"/>
            <p:nvPr/>
          </p:nvSpPr>
          <p:spPr>
            <a:xfrm>
              <a:off x="7916353" y="3745470"/>
              <a:ext cx="643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/>
                <a:t>100</a:t>
              </a:r>
            </a:p>
          </p:txBody>
        </p:sp>
        <p:cxnSp>
          <p:nvCxnSpPr>
            <p:cNvPr id="19" name="Verbinder: gewinkelt 17">
              <a:extLst>
                <a:ext uri="{FF2B5EF4-FFF2-40B4-BE49-F238E27FC236}">
                  <a16:creationId xmlns:a16="http://schemas.microsoft.com/office/drawing/2014/main" id="{830EE91E-B352-4B32-AAA5-ADC91399FEEF}"/>
                </a:ext>
              </a:extLst>
            </p:cNvPr>
            <p:cNvCxnSpPr>
              <a:cxnSpLocks/>
              <a:stCxn id="5" idx="0"/>
              <a:endCxn id="10" idx="2"/>
            </p:cNvCxnSpPr>
            <p:nvPr/>
          </p:nvCxnSpPr>
          <p:spPr>
            <a:xfrm flipV="1">
              <a:off x="9169407" y="4145580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Verbinder: gewinkelt 17">
              <a:extLst>
                <a:ext uri="{FF2B5EF4-FFF2-40B4-BE49-F238E27FC236}">
                  <a16:creationId xmlns:a16="http://schemas.microsoft.com/office/drawing/2014/main" id="{C8F58BF7-E0E2-4CDD-BF4E-22475BE5DAE6}"/>
                </a:ext>
              </a:extLst>
            </p:cNvPr>
            <p:cNvCxnSpPr>
              <a:cxnSpLocks/>
              <a:stCxn id="12" idx="3"/>
              <a:endCxn id="10" idx="1"/>
            </p:cNvCxnSpPr>
            <p:nvPr/>
          </p:nvCxnSpPr>
          <p:spPr>
            <a:xfrm>
              <a:off x="8559821" y="3945525"/>
              <a:ext cx="287852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Verbinder: gewinkelt 17">
              <a:extLst>
                <a:ext uri="{FF2B5EF4-FFF2-40B4-BE49-F238E27FC236}">
                  <a16:creationId xmlns:a16="http://schemas.microsoft.com/office/drawing/2014/main" id="{4F036C10-D977-4643-98F1-B090245D8258}"/>
                </a:ext>
              </a:extLst>
            </p:cNvPr>
            <p:cNvCxnSpPr>
              <a:cxnSpLocks/>
              <a:stCxn id="6" idx="2"/>
              <a:endCxn id="10" idx="0"/>
            </p:cNvCxnSpPr>
            <p:nvPr/>
          </p:nvCxnSpPr>
          <p:spPr>
            <a:xfrm>
              <a:off x="9169407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Verbinder: gewinkelt 17">
              <a:extLst>
                <a:ext uri="{FF2B5EF4-FFF2-40B4-BE49-F238E27FC236}">
                  <a16:creationId xmlns:a16="http://schemas.microsoft.com/office/drawing/2014/main" id="{B68D6513-A0E7-4357-87F2-E489A7744E69}"/>
                </a:ext>
              </a:extLst>
            </p:cNvPr>
            <p:cNvCxnSpPr>
              <a:cxnSpLocks/>
              <a:stCxn id="8" idx="2"/>
              <a:endCxn id="9" idx="0"/>
            </p:cNvCxnSpPr>
            <p:nvPr/>
          </p:nvCxnSpPr>
          <p:spPr>
            <a:xfrm>
              <a:off x="10100728" y="3100976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Verbinder: gewinkelt 17">
              <a:extLst>
                <a:ext uri="{FF2B5EF4-FFF2-40B4-BE49-F238E27FC236}">
                  <a16:creationId xmlns:a16="http://schemas.microsoft.com/office/drawing/2014/main" id="{4B4B7118-EA69-4457-B7DD-6D86CB206E01}"/>
                </a:ext>
              </a:extLst>
            </p:cNvPr>
            <p:cNvCxnSpPr>
              <a:cxnSpLocks/>
              <a:stCxn id="11" idx="1"/>
              <a:endCxn id="9" idx="3"/>
            </p:cNvCxnSpPr>
            <p:nvPr/>
          </p:nvCxnSpPr>
          <p:spPr>
            <a:xfrm flipH="1">
              <a:off x="10422462" y="3945525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Verbinder: gewinkelt 17">
              <a:extLst>
                <a:ext uri="{FF2B5EF4-FFF2-40B4-BE49-F238E27FC236}">
                  <a16:creationId xmlns:a16="http://schemas.microsoft.com/office/drawing/2014/main" id="{40014E44-B979-43A7-B904-88375ADE3001}"/>
                </a:ext>
              </a:extLst>
            </p:cNvPr>
            <p:cNvCxnSpPr>
              <a:cxnSpLocks/>
              <a:stCxn id="7" idx="0"/>
              <a:endCxn id="9" idx="2"/>
            </p:cNvCxnSpPr>
            <p:nvPr/>
          </p:nvCxnSpPr>
          <p:spPr>
            <a:xfrm flipV="1">
              <a:off x="10100728" y="4145580"/>
              <a:ext cx="0" cy="644494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Verbinder: gewinkelt 17">
              <a:extLst>
                <a:ext uri="{FF2B5EF4-FFF2-40B4-BE49-F238E27FC236}">
                  <a16:creationId xmlns:a16="http://schemas.microsoft.com/office/drawing/2014/main" id="{3AB3EF07-B32F-44BE-B047-E6CB209E03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91141" y="4009020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Verbinder: gewinkelt 17">
              <a:extLst>
                <a:ext uri="{FF2B5EF4-FFF2-40B4-BE49-F238E27FC236}">
                  <a16:creationId xmlns:a16="http://schemas.microsoft.com/office/drawing/2014/main" id="{565C1822-56E8-4E6A-A37A-60D79EE7C45B}"/>
                </a:ext>
              </a:extLst>
            </p:cNvPr>
            <p:cNvCxnSpPr>
              <a:cxnSpLocks/>
            </p:cNvCxnSpPr>
            <p:nvPr/>
          </p:nvCxnSpPr>
          <p:spPr>
            <a:xfrm>
              <a:off x="9491141" y="3882030"/>
              <a:ext cx="287853" cy="0"/>
            </a:xfrm>
            <a:prstGeom prst="straightConnector1">
              <a:avLst/>
            </a:prstGeom>
            <a:ln w="28575" cap="flat"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feld 45">
                <a:extLst>
                  <a:ext uri="{FF2B5EF4-FFF2-40B4-BE49-F238E27FC236}">
                    <a16:creationId xmlns:a16="http://schemas.microsoft.com/office/drawing/2014/main" id="{5E862BA2-F595-49D2-A78F-2D713BE0A47E}"/>
                  </a:ext>
                </a:extLst>
              </p:cNvPr>
              <p:cNvSpPr txBox="1"/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600">
                    <a:solidFill>
                      <a:srgbClr val="8C8D86"/>
                    </a:solidFill>
                  </a:defRPr>
                </a:lvl1pPr>
              </a:lstStyle>
              <a:p>
                <a:r>
                  <a:rPr lang="de-DE" dirty="0"/>
                  <a:t>Update </a:t>
                </a:r>
                <a:r>
                  <a:rPr lang="de-DE" dirty="0" err="1"/>
                  <a:t>functions</a:t>
                </a:r>
                <a:br>
                  <a:rPr lang="de-DE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</m:oMath>
                </a14:m>
                <a:endParaRPr lang="de-LU" dirty="0"/>
              </a:p>
            </p:txBody>
          </p:sp>
        </mc:Choice>
        <mc:Fallback>
          <p:sp>
            <p:nvSpPr>
              <p:cNvPr id="46" name="Textfeld 45">
                <a:extLst>
                  <a:ext uri="{FF2B5EF4-FFF2-40B4-BE49-F238E27FC236}">
                    <a16:creationId xmlns:a16="http://schemas.microsoft.com/office/drawing/2014/main" id="{5E862BA2-F595-49D2-A78F-2D713BE0A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blipFill>
                <a:blip r:embed="rId2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3855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C0E88A-BC65-41D6-8FCB-E0FFA2F3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Update Scheme – </a:t>
            </a:r>
            <a:r>
              <a:rPr lang="de-DE" dirty="0" err="1"/>
              <a:t>Asynchronous</a:t>
            </a:r>
            <a:r>
              <a:rPr lang="de-DE" dirty="0"/>
              <a:t> Random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AFF81C-6ADB-4080-8E6F-5B71BB31A9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4834467" cy="3581401"/>
          </a:xfrm>
        </p:spPr>
        <p:txBody>
          <a:bodyPr>
            <a:normAutofit/>
          </a:bodyPr>
          <a:lstStyle/>
          <a:p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node</a:t>
            </a:r>
            <a:r>
              <a:rPr lang="de-DE" dirty="0"/>
              <a:t> </a:t>
            </a:r>
            <a:r>
              <a:rPr lang="de-DE" dirty="0" err="1"/>
              <a:t>updated</a:t>
            </a:r>
            <a:r>
              <a:rPr lang="de-DE" dirty="0"/>
              <a:t> per time </a:t>
            </a:r>
            <a:r>
              <a:rPr lang="de-DE" dirty="0" err="1"/>
              <a:t>step</a:t>
            </a:r>
            <a:endParaRPr lang="de-DE" dirty="0"/>
          </a:p>
          <a:p>
            <a:r>
              <a:rPr lang="de-LU" dirty="0"/>
              <a:t>Updated </a:t>
            </a:r>
            <a:r>
              <a:rPr lang="de-LU" dirty="0" err="1"/>
              <a:t>node</a:t>
            </a:r>
            <a:r>
              <a:rPr lang="de-LU" dirty="0"/>
              <a:t> </a:t>
            </a:r>
            <a:r>
              <a:rPr lang="de-LU" dirty="0" err="1"/>
              <a:t>chosen</a:t>
            </a:r>
            <a:r>
              <a:rPr lang="de-LU" dirty="0"/>
              <a:t> </a:t>
            </a:r>
            <a:r>
              <a:rPr lang="de-LU" dirty="0" err="1"/>
              <a:t>randomly</a:t>
            </a:r>
            <a:r>
              <a:rPr lang="de-LU" dirty="0"/>
              <a:t> </a:t>
            </a:r>
            <a:r>
              <a:rPr lang="de-LU" dirty="0" err="1"/>
              <a:t>using</a:t>
            </a:r>
            <a:r>
              <a:rPr lang="de-LU" dirty="0"/>
              <a:t>:</a:t>
            </a:r>
          </a:p>
          <a:p>
            <a:pPr lvl="1"/>
            <a:r>
              <a:rPr lang="de-LU" sz="1800" i="0" dirty="0"/>
              <a:t>Uniform </a:t>
            </a:r>
            <a:r>
              <a:rPr lang="de-LU" sz="1800" i="0" dirty="0" err="1"/>
              <a:t>distribution</a:t>
            </a:r>
            <a:endParaRPr lang="de-LU" sz="1800" i="0" dirty="0"/>
          </a:p>
          <a:p>
            <a:pPr lvl="1"/>
            <a:r>
              <a:rPr lang="de-LU" sz="1800" i="0" dirty="0" err="1"/>
              <a:t>Weighted</a:t>
            </a:r>
            <a:r>
              <a:rPr lang="de-LU" sz="1800" i="0" dirty="0"/>
              <a:t> </a:t>
            </a:r>
            <a:r>
              <a:rPr lang="en-GB" sz="1800" i="0" dirty="0"/>
              <a:t>distribution</a:t>
            </a:r>
          </a:p>
          <a:p>
            <a:r>
              <a:rPr lang="de-LU" dirty="0"/>
              <a:t>Non-</a:t>
            </a:r>
            <a:r>
              <a:rPr lang="de-LU" dirty="0" err="1"/>
              <a:t>deterministic</a:t>
            </a:r>
            <a:r>
              <a:rPr lang="de-LU" dirty="0"/>
              <a:t> </a:t>
            </a:r>
            <a:r>
              <a:rPr lang="de-LU" dirty="0" err="1"/>
              <a:t>outcome</a:t>
            </a:r>
            <a:endParaRPr lang="de-LU" dirty="0"/>
          </a:p>
          <a:p>
            <a:endParaRPr lang="de-LU" i="0" dirty="0"/>
          </a:p>
          <a:p>
            <a:pPr marL="0" indent="0">
              <a:buNone/>
            </a:pPr>
            <a:endParaRPr lang="de-LU" i="0" dirty="0"/>
          </a:p>
          <a:p>
            <a:pPr marL="0" indent="0">
              <a:buNone/>
            </a:pPr>
            <a:r>
              <a:rPr lang="de-LU" i="0" dirty="0" err="1"/>
              <a:t>Simulated</a:t>
            </a:r>
            <a:r>
              <a:rPr lang="de-LU" i="0" dirty="0"/>
              <a:t> </a:t>
            </a:r>
            <a:r>
              <a:rPr lang="de-LU" i="0" dirty="0" err="1"/>
              <a:t>run</a:t>
            </a:r>
            <a:r>
              <a:rPr lang="de-LU" i="0" dirty="0"/>
              <a:t>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855A97F-44FE-4DBC-BB72-A21D4CADD639}"/>
              </a:ext>
            </a:extLst>
          </p:cNvPr>
          <p:cNvSpPr txBox="1"/>
          <p:nvPr/>
        </p:nvSpPr>
        <p:spPr>
          <a:xfrm>
            <a:off x="9078162" y="217170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000</a:t>
            </a:r>
            <a:endParaRPr lang="de-LU" sz="2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2717B55-951A-4198-8558-AA41A8238365}"/>
              </a:ext>
            </a:extLst>
          </p:cNvPr>
          <p:cNvSpPr txBox="1"/>
          <p:nvPr/>
        </p:nvSpPr>
        <p:spPr>
          <a:xfrm>
            <a:off x="7723495" y="4029046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1</a:t>
            </a:r>
            <a:r>
              <a:rPr lang="de-DE" sz="2000" dirty="0"/>
              <a:t>00</a:t>
            </a:r>
          </a:p>
        </p:txBody>
      </p:sp>
      <p:cxnSp>
        <p:nvCxnSpPr>
          <p:cNvPr id="7" name="Verbinder: gewinkelt 17">
            <a:extLst>
              <a:ext uri="{FF2B5EF4-FFF2-40B4-BE49-F238E27FC236}">
                <a16:creationId xmlns:a16="http://schemas.microsoft.com/office/drawing/2014/main" id="{6D0F1D76-2E9D-401A-99E0-4DD69EA886A4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8045229" y="2571810"/>
            <a:ext cx="1354667" cy="1457236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5C6AD8AF-D91B-48E8-9E6B-95C0E14B3AFD}"/>
              </a:ext>
            </a:extLst>
          </p:cNvPr>
          <p:cNvSpPr txBox="1"/>
          <p:nvPr/>
        </p:nvSpPr>
        <p:spPr>
          <a:xfrm>
            <a:off x="9078162" y="4029046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</a:t>
            </a:r>
            <a:r>
              <a:rPr lang="de-DE" sz="2000" b="1" dirty="0"/>
              <a:t>1</a:t>
            </a:r>
            <a:r>
              <a:rPr lang="de-DE" sz="2000" dirty="0"/>
              <a:t>0</a:t>
            </a:r>
          </a:p>
        </p:txBody>
      </p:sp>
      <p:cxnSp>
        <p:nvCxnSpPr>
          <p:cNvPr id="10" name="Verbinder: gewinkelt 17">
            <a:extLst>
              <a:ext uri="{FF2B5EF4-FFF2-40B4-BE49-F238E27FC236}">
                <a16:creationId xmlns:a16="http://schemas.microsoft.com/office/drawing/2014/main" id="{950B9A85-E6EF-41BE-AE33-AF7A8116CFA2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>
            <a:off x="9399896" y="2571810"/>
            <a:ext cx="0" cy="1457236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A3BFC0EA-F651-4470-B298-4EA7F440A2F0}"/>
              </a:ext>
            </a:extLst>
          </p:cNvPr>
          <p:cNvSpPr txBox="1"/>
          <p:nvPr/>
        </p:nvSpPr>
        <p:spPr>
          <a:xfrm>
            <a:off x="10432829" y="4029046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</a:t>
            </a:r>
            <a:r>
              <a:rPr lang="de-DE" sz="2000" b="1" dirty="0"/>
              <a:t>1</a:t>
            </a:r>
          </a:p>
        </p:txBody>
      </p:sp>
      <p:cxnSp>
        <p:nvCxnSpPr>
          <p:cNvPr id="12" name="Verbinder: gewinkelt 17">
            <a:extLst>
              <a:ext uri="{FF2B5EF4-FFF2-40B4-BE49-F238E27FC236}">
                <a16:creationId xmlns:a16="http://schemas.microsoft.com/office/drawing/2014/main" id="{4767040B-E6C5-4734-818E-7A7DAEC284C4}"/>
              </a:ext>
            </a:extLst>
          </p:cNvPr>
          <p:cNvCxnSpPr>
            <a:cxnSpLocks/>
            <a:stCxn id="5" idx="2"/>
            <a:endCxn id="11" idx="0"/>
          </p:cNvCxnSpPr>
          <p:nvPr/>
        </p:nvCxnSpPr>
        <p:spPr>
          <a:xfrm>
            <a:off x="9399896" y="2571810"/>
            <a:ext cx="1354667" cy="1457236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6A5F77A-1905-4F72-B91F-B2C1C5C36EA8}"/>
                  </a:ext>
                </a:extLst>
              </p:cNvPr>
              <p:cNvSpPr txBox="1"/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600">
                    <a:solidFill>
                      <a:srgbClr val="8C8D86"/>
                    </a:solidFill>
                  </a:defRPr>
                </a:lvl1pPr>
              </a:lstStyle>
              <a:p>
                <a:r>
                  <a:rPr lang="de-DE" dirty="0"/>
                  <a:t>Update </a:t>
                </a:r>
                <a:r>
                  <a:rPr lang="de-DE" dirty="0" err="1"/>
                  <a:t>functions</a:t>
                </a:r>
                <a:br>
                  <a:rPr lang="de-DE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</m:oMath>
                </a14:m>
                <a:endParaRPr lang="de-LU" dirty="0"/>
              </a:p>
            </p:txBody>
          </p:sp>
        </mc:Choice>
        <mc:Fallback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6A5F77A-1905-4F72-B91F-B2C1C5C36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blipFill>
                <a:blip r:embed="rId2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feld 33">
            <a:extLst>
              <a:ext uri="{FF2B5EF4-FFF2-40B4-BE49-F238E27FC236}">
                <a16:creationId xmlns:a16="http://schemas.microsoft.com/office/drawing/2014/main" id="{A1A4F670-D677-4C76-BB79-1FC6902FDFB7}"/>
              </a:ext>
            </a:extLst>
          </p:cNvPr>
          <p:cNvSpPr txBox="1"/>
          <p:nvPr/>
        </p:nvSpPr>
        <p:spPr>
          <a:xfrm>
            <a:off x="1648657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000</a:t>
            </a:r>
            <a:endParaRPr lang="de-LU" sz="2000" dirty="0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391AC8F-62AE-42C4-8D96-88921A8FA4BF}"/>
              </a:ext>
            </a:extLst>
          </p:cNvPr>
          <p:cNvSpPr txBox="1"/>
          <p:nvPr/>
        </p:nvSpPr>
        <p:spPr>
          <a:xfrm>
            <a:off x="2516491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001</a:t>
            </a:r>
            <a:endParaRPr lang="de-LU" sz="20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74321A02-2C1B-47C9-9C29-13ABB63A030C}"/>
              </a:ext>
            </a:extLst>
          </p:cNvPr>
          <p:cNvSpPr txBox="1"/>
          <p:nvPr/>
        </p:nvSpPr>
        <p:spPr>
          <a:xfrm>
            <a:off x="3384325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001</a:t>
            </a:r>
            <a:endParaRPr lang="de-LU" sz="20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5CB064C6-21CC-4C0B-8573-83AC0F92DF98}"/>
              </a:ext>
            </a:extLst>
          </p:cNvPr>
          <p:cNvSpPr txBox="1"/>
          <p:nvPr/>
        </p:nvSpPr>
        <p:spPr>
          <a:xfrm>
            <a:off x="4252159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011</a:t>
            </a:r>
            <a:endParaRPr lang="de-LU" sz="20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2C02A21-970E-4A9C-A88E-467BEB3CDD1E}"/>
              </a:ext>
            </a:extLst>
          </p:cNvPr>
          <p:cNvSpPr txBox="1"/>
          <p:nvPr/>
        </p:nvSpPr>
        <p:spPr>
          <a:xfrm>
            <a:off x="5119993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010</a:t>
            </a:r>
            <a:endParaRPr lang="de-LU" sz="2000" dirty="0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07E6AB44-17AC-45E4-9A99-2A46A46C37C6}"/>
              </a:ext>
            </a:extLst>
          </p:cNvPr>
          <p:cNvSpPr txBox="1"/>
          <p:nvPr/>
        </p:nvSpPr>
        <p:spPr>
          <a:xfrm>
            <a:off x="5987827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010</a:t>
            </a:r>
            <a:endParaRPr lang="de-LU" sz="20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759675C7-6A7C-4D9B-8FA4-C3FEC2BC9A63}"/>
              </a:ext>
            </a:extLst>
          </p:cNvPr>
          <p:cNvSpPr txBox="1"/>
          <p:nvPr/>
        </p:nvSpPr>
        <p:spPr>
          <a:xfrm>
            <a:off x="6855661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010</a:t>
            </a:r>
            <a:endParaRPr lang="de-LU" sz="20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B4ACC497-88DE-4A44-9B86-C0E8BEF96B9D}"/>
              </a:ext>
            </a:extLst>
          </p:cNvPr>
          <p:cNvSpPr txBox="1"/>
          <p:nvPr/>
        </p:nvSpPr>
        <p:spPr>
          <a:xfrm>
            <a:off x="7723495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110</a:t>
            </a:r>
            <a:endParaRPr lang="de-LU" sz="20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CB0247AC-D2FB-40DA-B7DE-FD9C12BDB710}"/>
              </a:ext>
            </a:extLst>
          </p:cNvPr>
          <p:cNvSpPr txBox="1"/>
          <p:nvPr/>
        </p:nvSpPr>
        <p:spPr>
          <a:xfrm>
            <a:off x="8591329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100</a:t>
            </a:r>
            <a:endParaRPr lang="de-LU" sz="2000" dirty="0"/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F4CF2BE-A048-42AA-B7F6-D0AA68229AAA}"/>
              </a:ext>
            </a:extLst>
          </p:cNvPr>
          <p:cNvSpPr txBox="1"/>
          <p:nvPr/>
        </p:nvSpPr>
        <p:spPr>
          <a:xfrm>
            <a:off x="9459163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101</a:t>
            </a:r>
            <a:endParaRPr lang="de-LU" sz="2000" dirty="0"/>
          </a:p>
        </p:txBody>
      </p:sp>
      <p:cxnSp>
        <p:nvCxnSpPr>
          <p:cNvPr id="45" name="Verbinder: gewinkelt 17">
            <a:extLst>
              <a:ext uri="{FF2B5EF4-FFF2-40B4-BE49-F238E27FC236}">
                <a16:creationId xmlns:a16="http://schemas.microsoft.com/office/drawing/2014/main" id="{CC4C5913-0D95-47ED-B95C-363B8832C2F3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>
            <a:off x="2292125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Verbinder: gewinkelt 17">
            <a:extLst>
              <a:ext uri="{FF2B5EF4-FFF2-40B4-BE49-F238E27FC236}">
                <a16:creationId xmlns:a16="http://schemas.microsoft.com/office/drawing/2014/main" id="{CB2917B2-FCE3-4B3E-991D-E06C92B8BB64}"/>
              </a:ext>
            </a:extLst>
          </p:cNvPr>
          <p:cNvCxnSpPr>
            <a:cxnSpLocks/>
            <a:stCxn id="35" idx="3"/>
            <a:endCxn id="36" idx="1"/>
          </p:cNvCxnSpPr>
          <p:nvPr/>
        </p:nvCxnSpPr>
        <p:spPr>
          <a:xfrm>
            <a:off x="3159959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Verbinder: gewinkelt 17">
            <a:extLst>
              <a:ext uri="{FF2B5EF4-FFF2-40B4-BE49-F238E27FC236}">
                <a16:creationId xmlns:a16="http://schemas.microsoft.com/office/drawing/2014/main" id="{AEF5E7DD-674D-49F1-9714-1E81C7301347}"/>
              </a:ext>
            </a:extLst>
          </p:cNvPr>
          <p:cNvCxnSpPr>
            <a:cxnSpLocks/>
          </p:cNvCxnSpPr>
          <p:nvPr/>
        </p:nvCxnSpPr>
        <p:spPr>
          <a:xfrm>
            <a:off x="4027793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Verbinder: gewinkelt 17">
            <a:extLst>
              <a:ext uri="{FF2B5EF4-FFF2-40B4-BE49-F238E27FC236}">
                <a16:creationId xmlns:a16="http://schemas.microsoft.com/office/drawing/2014/main" id="{C1E06DE7-6EDD-4E06-83A8-54A36C61009C}"/>
              </a:ext>
            </a:extLst>
          </p:cNvPr>
          <p:cNvCxnSpPr>
            <a:cxnSpLocks/>
          </p:cNvCxnSpPr>
          <p:nvPr/>
        </p:nvCxnSpPr>
        <p:spPr>
          <a:xfrm>
            <a:off x="4895627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Verbinder: gewinkelt 17">
            <a:extLst>
              <a:ext uri="{FF2B5EF4-FFF2-40B4-BE49-F238E27FC236}">
                <a16:creationId xmlns:a16="http://schemas.microsoft.com/office/drawing/2014/main" id="{05FD2809-3AE9-49F2-BCA9-9F83E0B4FF65}"/>
              </a:ext>
            </a:extLst>
          </p:cNvPr>
          <p:cNvCxnSpPr>
            <a:cxnSpLocks/>
          </p:cNvCxnSpPr>
          <p:nvPr/>
        </p:nvCxnSpPr>
        <p:spPr>
          <a:xfrm>
            <a:off x="5763461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Verbinder: gewinkelt 17">
            <a:extLst>
              <a:ext uri="{FF2B5EF4-FFF2-40B4-BE49-F238E27FC236}">
                <a16:creationId xmlns:a16="http://schemas.microsoft.com/office/drawing/2014/main" id="{76D1D25A-0FE9-4E18-B76A-6A115FFB109C}"/>
              </a:ext>
            </a:extLst>
          </p:cNvPr>
          <p:cNvCxnSpPr>
            <a:cxnSpLocks/>
          </p:cNvCxnSpPr>
          <p:nvPr/>
        </p:nvCxnSpPr>
        <p:spPr>
          <a:xfrm>
            <a:off x="6631295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Verbinder: gewinkelt 17">
            <a:extLst>
              <a:ext uri="{FF2B5EF4-FFF2-40B4-BE49-F238E27FC236}">
                <a16:creationId xmlns:a16="http://schemas.microsoft.com/office/drawing/2014/main" id="{7EADE6F0-7709-45AF-90B6-BB20B903C212}"/>
              </a:ext>
            </a:extLst>
          </p:cNvPr>
          <p:cNvCxnSpPr>
            <a:cxnSpLocks/>
          </p:cNvCxnSpPr>
          <p:nvPr/>
        </p:nvCxnSpPr>
        <p:spPr>
          <a:xfrm>
            <a:off x="7499129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Verbinder: gewinkelt 17">
            <a:extLst>
              <a:ext uri="{FF2B5EF4-FFF2-40B4-BE49-F238E27FC236}">
                <a16:creationId xmlns:a16="http://schemas.microsoft.com/office/drawing/2014/main" id="{E3F0E364-E455-43BA-A8DA-BE2A62683115}"/>
              </a:ext>
            </a:extLst>
          </p:cNvPr>
          <p:cNvCxnSpPr>
            <a:cxnSpLocks/>
          </p:cNvCxnSpPr>
          <p:nvPr/>
        </p:nvCxnSpPr>
        <p:spPr>
          <a:xfrm>
            <a:off x="8366963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Verbinder: gewinkelt 17">
            <a:extLst>
              <a:ext uri="{FF2B5EF4-FFF2-40B4-BE49-F238E27FC236}">
                <a16:creationId xmlns:a16="http://schemas.microsoft.com/office/drawing/2014/main" id="{B82B1FD4-C138-41FC-9E20-DFD504F64615}"/>
              </a:ext>
            </a:extLst>
          </p:cNvPr>
          <p:cNvCxnSpPr>
            <a:cxnSpLocks/>
          </p:cNvCxnSpPr>
          <p:nvPr/>
        </p:nvCxnSpPr>
        <p:spPr>
          <a:xfrm>
            <a:off x="9234797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Verbinder: gewinkelt 17">
            <a:extLst>
              <a:ext uri="{FF2B5EF4-FFF2-40B4-BE49-F238E27FC236}">
                <a16:creationId xmlns:a16="http://schemas.microsoft.com/office/drawing/2014/main" id="{AE01B319-BFB9-4287-A944-A97909555AD5}"/>
              </a:ext>
            </a:extLst>
          </p:cNvPr>
          <p:cNvCxnSpPr>
            <a:cxnSpLocks/>
          </p:cNvCxnSpPr>
          <p:nvPr/>
        </p:nvCxnSpPr>
        <p:spPr>
          <a:xfrm>
            <a:off x="10102631" y="5972145"/>
            <a:ext cx="224366" cy="0"/>
          </a:xfrm>
          <a:prstGeom prst="straightConnector1">
            <a:avLst/>
          </a:prstGeom>
          <a:ln w="28575" cap="flat">
            <a:prstDash val="lgDashDotDot"/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473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C0E88A-BC65-41D6-8FCB-E0FFA2F3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Update Scheme – </a:t>
            </a:r>
            <a:r>
              <a:rPr lang="de-DE" dirty="0" err="1"/>
              <a:t>Probabilistic</a:t>
            </a:r>
            <a:endParaRPr lang="de-LU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AFF81C-6ADB-4080-8E6F-5B71BB31A9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599" y="2285999"/>
            <a:ext cx="6735234" cy="3581401"/>
          </a:xfrm>
        </p:spPr>
        <p:txBody>
          <a:bodyPr/>
          <a:lstStyle/>
          <a:p>
            <a:r>
              <a:rPr lang="de-DE" dirty="0" err="1"/>
              <a:t>Allows</a:t>
            </a:r>
            <a:r>
              <a:rPr lang="de-DE" dirty="0"/>
              <a:t> alternative </a:t>
            </a:r>
            <a:r>
              <a:rPr lang="de-DE" dirty="0" err="1"/>
              <a:t>functions</a:t>
            </a:r>
            <a:endParaRPr lang="de-DE" dirty="0"/>
          </a:p>
          <a:p>
            <a:pPr lvl="1"/>
            <a:r>
              <a:rPr lang="de-LU" i="0" dirty="0" err="1"/>
              <a:t>Arbitrary</a:t>
            </a:r>
            <a:r>
              <a:rPr lang="de-LU" i="0" dirty="0"/>
              <a:t> </a:t>
            </a:r>
            <a:r>
              <a:rPr lang="de-LU" i="0" dirty="0" err="1"/>
              <a:t>functions</a:t>
            </a:r>
            <a:r>
              <a:rPr lang="de-LU" i="0" dirty="0"/>
              <a:t> </a:t>
            </a:r>
            <a:r>
              <a:rPr lang="de-LU" i="0" dirty="0" err="1"/>
              <a:t>for</a:t>
            </a:r>
            <a:r>
              <a:rPr lang="de-LU" i="0" dirty="0"/>
              <a:t> </a:t>
            </a:r>
            <a:r>
              <a:rPr lang="de-LU" i="0" dirty="0" err="1"/>
              <a:t>any</a:t>
            </a:r>
            <a:r>
              <a:rPr lang="de-LU" i="0" dirty="0"/>
              <a:t> </a:t>
            </a:r>
            <a:r>
              <a:rPr lang="de-LU" i="0" dirty="0" err="1"/>
              <a:t>node</a:t>
            </a:r>
            <a:endParaRPr lang="de-LU" i="0" dirty="0"/>
          </a:p>
          <a:p>
            <a:pPr lvl="1"/>
            <a:r>
              <a:rPr lang="de-LU" i="0" dirty="0" err="1"/>
              <a:t>Function</a:t>
            </a:r>
            <a:r>
              <a:rPr lang="de-LU" i="0" dirty="0"/>
              <a:t> </a:t>
            </a:r>
            <a:r>
              <a:rPr lang="de-LU" i="0" dirty="0" err="1"/>
              <a:t>chosen</a:t>
            </a:r>
            <a:r>
              <a:rPr lang="de-LU" i="0" dirty="0"/>
              <a:t> </a:t>
            </a:r>
            <a:r>
              <a:rPr lang="de-LU" i="0" dirty="0" err="1"/>
              <a:t>according</a:t>
            </a:r>
            <a:r>
              <a:rPr lang="de-LU" i="0" dirty="0"/>
              <a:t> </a:t>
            </a:r>
            <a:r>
              <a:rPr lang="de-LU" i="0" dirty="0" err="1"/>
              <a:t>to</a:t>
            </a:r>
            <a:r>
              <a:rPr lang="de-LU" i="0" dirty="0"/>
              <a:t> </a:t>
            </a:r>
            <a:r>
              <a:rPr lang="de-LU" i="0" dirty="0" err="1"/>
              <a:t>predetermined</a:t>
            </a:r>
            <a:r>
              <a:rPr lang="de-LU" i="0" dirty="0"/>
              <a:t> </a:t>
            </a:r>
            <a:r>
              <a:rPr lang="de-LU" i="0" dirty="0" err="1"/>
              <a:t>distribution</a:t>
            </a:r>
            <a:endParaRPr lang="de-LU" i="0" dirty="0"/>
          </a:p>
          <a:p>
            <a:r>
              <a:rPr lang="de-LU" dirty="0"/>
              <a:t>Non-</a:t>
            </a:r>
            <a:r>
              <a:rPr lang="de-LU" dirty="0" err="1"/>
              <a:t>deterministic</a:t>
            </a:r>
            <a:r>
              <a:rPr lang="de-LU" dirty="0"/>
              <a:t> </a:t>
            </a:r>
            <a:r>
              <a:rPr lang="de-LU" dirty="0" err="1"/>
              <a:t>outcome</a:t>
            </a:r>
            <a:endParaRPr lang="de-LU" dirty="0"/>
          </a:p>
          <a:p>
            <a:r>
              <a:rPr lang="de-LU" dirty="0"/>
              <a:t>Can </a:t>
            </a:r>
            <a:r>
              <a:rPr lang="de-LU" dirty="0" err="1"/>
              <a:t>be</a:t>
            </a:r>
            <a:r>
              <a:rPr lang="de-LU" dirty="0"/>
              <a:t> </a:t>
            </a:r>
            <a:r>
              <a:rPr lang="de-LU" dirty="0" err="1"/>
              <a:t>used</a:t>
            </a:r>
            <a:r>
              <a:rPr lang="de-LU" dirty="0"/>
              <a:t> </a:t>
            </a:r>
            <a:r>
              <a:rPr lang="de-LU" dirty="0" err="1"/>
              <a:t>with</a:t>
            </a:r>
            <a:r>
              <a:rPr lang="de-LU" dirty="0"/>
              <a:t> </a:t>
            </a:r>
            <a:r>
              <a:rPr lang="de-LU" dirty="0" err="1"/>
              <a:t>previous</a:t>
            </a:r>
            <a:r>
              <a:rPr lang="de-LU" dirty="0"/>
              <a:t> update </a:t>
            </a:r>
            <a:r>
              <a:rPr lang="de-LU" dirty="0" err="1"/>
              <a:t>schemes</a:t>
            </a:r>
            <a:endParaRPr lang="de-LU" dirty="0"/>
          </a:p>
          <a:p>
            <a:endParaRPr lang="de-LU" dirty="0"/>
          </a:p>
          <a:p>
            <a:endParaRPr lang="de-LU" dirty="0"/>
          </a:p>
          <a:p>
            <a:pPr marL="0" indent="0">
              <a:buNone/>
            </a:pPr>
            <a:r>
              <a:rPr lang="de-LU" dirty="0" err="1"/>
              <a:t>Simulated</a:t>
            </a:r>
            <a:r>
              <a:rPr lang="de-LU" dirty="0"/>
              <a:t> </a:t>
            </a:r>
            <a:r>
              <a:rPr lang="de-LU" dirty="0" err="1"/>
              <a:t>run</a:t>
            </a:r>
            <a:r>
              <a:rPr lang="de-LU" dirty="0"/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6A5F77A-1905-4F72-B91F-B2C1C5C36EA8}"/>
                  </a:ext>
                </a:extLst>
              </p:cNvPr>
              <p:cNvSpPr txBox="1"/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600">
                    <a:solidFill>
                      <a:srgbClr val="8C8D86"/>
                    </a:solidFill>
                  </a:defRPr>
                </a:lvl1pPr>
              </a:lstStyle>
              <a:p>
                <a:r>
                  <a:rPr lang="de-DE" dirty="0"/>
                  <a:t>Update </a:t>
                </a:r>
                <a:r>
                  <a:rPr lang="de-DE" dirty="0" err="1"/>
                  <a:t>functions</a:t>
                </a:r>
                <a:br>
                  <a:rPr lang="de-DE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1</m:t>
                        </m:r>
                      </m:sub>
                    </m:sSub>
                  </m:oMath>
                </a14:m>
                <a:endParaRPr lang="de-L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3</m:t>
                        </m:r>
                      </m:sub>
                    </m:sSub>
                    <m:r>
                      <a:rPr lang="de-DE"/>
                      <m:t>=</m:t>
                    </m:r>
                  </m:oMath>
                </a14:m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/>
                        </m:ctrlPr>
                      </m:sSubPr>
                      <m:e>
                        <m:r>
                          <a:rPr lang="de-DE"/>
                          <m:t>¬</m:t>
                        </m:r>
                        <m:r>
                          <a:rPr lang="de-DE"/>
                          <m:t>𝑥</m:t>
                        </m:r>
                      </m:e>
                      <m:sub>
                        <m:r>
                          <a:rPr lang="de-DE"/>
                          <m:t>2</m:t>
                        </m:r>
                      </m:sub>
                    </m:sSub>
                  </m:oMath>
                </a14:m>
                <a:endParaRPr lang="de-LU" dirty="0"/>
              </a:p>
            </p:txBody>
          </p:sp>
        </mc:Choice>
        <mc:Fallback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6A5F77A-1905-4F72-B91F-B2C1C5C36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6236" y="0"/>
                <a:ext cx="1725764" cy="1077218"/>
              </a:xfrm>
              <a:prstGeom prst="rect">
                <a:avLst/>
              </a:prstGeom>
              <a:blipFill>
                <a:blip r:embed="rId2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A2BABA98-B7BD-48DE-8AF1-B67E155176DE}"/>
                  </a:ext>
                </a:extLst>
              </p:cNvPr>
              <p:cNvSpPr txBox="1"/>
              <p:nvPr/>
            </p:nvSpPr>
            <p:spPr>
              <a:xfrm>
                <a:off x="8492068" y="2171700"/>
                <a:ext cx="2946399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000" dirty="0"/>
                  <a:t>Update </a:t>
                </a:r>
                <a:r>
                  <a:rPr lang="de-DE" sz="2000" dirty="0" err="1"/>
                  <a:t>functions</a:t>
                </a:r>
                <a:r>
                  <a:rPr lang="de-DE" sz="2000" dirty="0"/>
                  <a:t> </a:t>
                </a:r>
                <a:br>
                  <a:rPr lang="de-DE" sz="2000" dirty="0"/>
                </a:br>
                <a:r>
                  <a:rPr lang="de-DE" sz="1600" dirty="0"/>
                  <a:t>(</a:t>
                </a:r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1600" b="0" i="1" smtClean="0">
                        <a:latin typeface="Cambria Math" panose="02040503050406030204" pitchFamily="18" charset="0"/>
                      </a:rPr>
                      <m:t>=0,25</m:t>
                    </m:r>
                  </m:oMath>
                </a14:m>
                <a:r>
                  <a:rPr lang="de-DE" sz="1600" dirty="0"/>
                  <a:t> </a:t>
                </a:r>
                <a:r>
                  <a:rPr lang="de-DE" sz="1600" dirty="0" err="1"/>
                  <a:t>for</a:t>
                </a:r>
                <a:r>
                  <a:rPr lang="de-DE" sz="1600" dirty="0"/>
                  <a:t> </a:t>
                </a:r>
                <a:r>
                  <a:rPr lang="de-DE" sz="1600" dirty="0" err="1"/>
                  <a:t>alternate</a:t>
                </a:r>
                <a:r>
                  <a:rPr lang="de-DE" sz="1600" dirty="0"/>
                  <a:t> </a:t>
                </a:r>
                <a:r>
                  <a:rPr lang="de-DE" sz="1600" dirty="0" err="1"/>
                  <a:t>function</a:t>
                </a:r>
                <a:r>
                  <a:rPr lang="de-DE" sz="1600" dirty="0"/>
                  <a:t>)</a:t>
                </a:r>
                <a:br>
                  <a:rPr lang="de-DE" sz="20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de-LU" sz="2000" dirty="0"/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    </m:t>
                    </m:r>
                  </m:oMath>
                </a14:m>
                <a:endParaRPr lang="de-LU" sz="2000" dirty="0"/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LU" sz="2000" dirty="0"/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    </m:t>
                    </m:r>
                  </m:oMath>
                </a14:m>
                <a:endParaRPr lang="de-LU" sz="2000" dirty="0"/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¬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de-DE" sz="200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de-DE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    </m:t>
                    </m:r>
                  </m:oMath>
                </a14:m>
                <a:endParaRPr lang="de-LU" sz="2000" dirty="0"/>
              </a:p>
            </p:txBody>
          </p:sp>
        </mc:Choice>
        <mc:Fallback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A2BABA98-B7BD-48DE-8AF1-B67E15517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2068" y="2171700"/>
                <a:ext cx="2946399" cy="2800767"/>
              </a:xfrm>
              <a:prstGeom prst="rect">
                <a:avLst/>
              </a:prstGeom>
              <a:blipFill>
                <a:blip r:embed="rId3"/>
                <a:stretch>
                  <a:fillRect l="-414" t="-1087" r="-621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feld 14">
            <a:extLst>
              <a:ext uri="{FF2B5EF4-FFF2-40B4-BE49-F238E27FC236}">
                <a16:creationId xmlns:a16="http://schemas.microsoft.com/office/drawing/2014/main" id="{675D814D-D151-429A-BD30-3EE3A292D23B}"/>
              </a:ext>
            </a:extLst>
          </p:cNvPr>
          <p:cNvSpPr txBox="1"/>
          <p:nvPr/>
        </p:nvSpPr>
        <p:spPr>
          <a:xfrm>
            <a:off x="1648657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000</a:t>
            </a:r>
            <a:endParaRPr lang="de-LU" sz="20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BE8588D-3DA4-4689-8ABF-799DDE969742}"/>
              </a:ext>
            </a:extLst>
          </p:cNvPr>
          <p:cNvSpPr txBox="1"/>
          <p:nvPr/>
        </p:nvSpPr>
        <p:spPr>
          <a:xfrm>
            <a:off x="2516491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100</a:t>
            </a:r>
            <a:endParaRPr lang="de-LU" sz="2000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A442183-5AF2-4CFD-B85C-E8F65B78E21E}"/>
              </a:ext>
            </a:extLst>
          </p:cNvPr>
          <p:cNvSpPr txBox="1"/>
          <p:nvPr/>
        </p:nvSpPr>
        <p:spPr>
          <a:xfrm>
            <a:off x="3384325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110</a:t>
            </a:r>
            <a:endParaRPr lang="de-LU" sz="2000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0C2476F-49DB-4D31-AC7D-50B36CB130ED}"/>
              </a:ext>
            </a:extLst>
          </p:cNvPr>
          <p:cNvSpPr txBox="1"/>
          <p:nvPr/>
        </p:nvSpPr>
        <p:spPr>
          <a:xfrm>
            <a:off x="4252159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010</a:t>
            </a:r>
            <a:endParaRPr lang="de-LU" sz="200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4AF5935-FC5D-4482-890F-2E4394B3C1E8}"/>
              </a:ext>
            </a:extLst>
          </p:cNvPr>
          <p:cNvSpPr txBox="1"/>
          <p:nvPr/>
        </p:nvSpPr>
        <p:spPr>
          <a:xfrm>
            <a:off x="5119993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000</a:t>
            </a:r>
            <a:endParaRPr lang="de-LU" sz="2000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4682FBDE-C6C6-46C1-99E8-3F0249389A08}"/>
              </a:ext>
            </a:extLst>
          </p:cNvPr>
          <p:cNvSpPr txBox="1"/>
          <p:nvPr/>
        </p:nvSpPr>
        <p:spPr>
          <a:xfrm>
            <a:off x="5987827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101</a:t>
            </a:r>
            <a:endParaRPr lang="de-LU" sz="20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6D2B3D5-C610-44DA-8CD6-B6864D86EB88}"/>
              </a:ext>
            </a:extLst>
          </p:cNvPr>
          <p:cNvSpPr txBox="1"/>
          <p:nvPr/>
        </p:nvSpPr>
        <p:spPr>
          <a:xfrm>
            <a:off x="6855661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110</a:t>
            </a:r>
            <a:endParaRPr lang="de-LU" sz="20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50B5E3B-734D-486F-9E65-4AA218F75646}"/>
              </a:ext>
            </a:extLst>
          </p:cNvPr>
          <p:cNvSpPr txBox="1"/>
          <p:nvPr/>
        </p:nvSpPr>
        <p:spPr>
          <a:xfrm>
            <a:off x="7723495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110</a:t>
            </a:r>
            <a:endParaRPr lang="de-LU" sz="2000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23862AF-0EA5-4927-8980-F7C0A34BF3CE}"/>
              </a:ext>
            </a:extLst>
          </p:cNvPr>
          <p:cNvSpPr txBox="1"/>
          <p:nvPr/>
        </p:nvSpPr>
        <p:spPr>
          <a:xfrm>
            <a:off x="8591329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010</a:t>
            </a:r>
            <a:endParaRPr lang="de-LU" sz="20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12FF013-5E33-48A1-A36F-E6876F300B09}"/>
              </a:ext>
            </a:extLst>
          </p:cNvPr>
          <p:cNvSpPr txBox="1"/>
          <p:nvPr/>
        </p:nvSpPr>
        <p:spPr>
          <a:xfrm>
            <a:off x="9459163" y="5772090"/>
            <a:ext cx="643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001</a:t>
            </a:r>
            <a:endParaRPr lang="de-LU" sz="2000" dirty="0"/>
          </a:p>
        </p:txBody>
      </p:sp>
      <p:cxnSp>
        <p:nvCxnSpPr>
          <p:cNvPr id="25" name="Verbinder: gewinkelt 17">
            <a:extLst>
              <a:ext uri="{FF2B5EF4-FFF2-40B4-BE49-F238E27FC236}">
                <a16:creationId xmlns:a16="http://schemas.microsoft.com/office/drawing/2014/main" id="{5610ABD3-22BA-4D4F-809E-8A34F273AC5F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2292125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Verbinder: gewinkelt 17">
            <a:extLst>
              <a:ext uri="{FF2B5EF4-FFF2-40B4-BE49-F238E27FC236}">
                <a16:creationId xmlns:a16="http://schemas.microsoft.com/office/drawing/2014/main" id="{2A9D7E42-C4F4-472F-9BB8-0C5E4CC5DF36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>
            <a:off x="3159959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Verbinder: gewinkelt 17">
            <a:extLst>
              <a:ext uri="{FF2B5EF4-FFF2-40B4-BE49-F238E27FC236}">
                <a16:creationId xmlns:a16="http://schemas.microsoft.com/office/drawing/2014/main" id="{81C65776-4F31-4B5F-828F-DE9581260995}"/>
              </a:ext>
            </a:extLst>
          </p:cNvPr>
          <p:cNvCxnSpPr>
            <a:cxnSpLocks/>
          </p:cNvCxnSpPr>
          <p:nvPr/>
        </p:nvCxnSpPr>
        <p:spPr>
          <a:xfrm>
            <a:off x="4027793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Verbinder: gewinkelt 17">
            <a:extLst>
              <a:ext uri="{FF2B5EF4-FFF2-40B4-BE49-F238E27FC236}">
                <a16:creationId xmlns:a16="http://schemas.microsoft.com/office/drawing/2014/main" id="{141E8510-5554-4A95-9148-511C80152FF2}"/>
              </a:ext>
            </a:extLst>
          </p:cNvPr>
          <p:cNvCxnSpPr>
            <a:cxnSpLocks/>
          </p:cNvCxnSpPr>
          <p:nvPr/>
        </p:nvCxnSpPr>
        <p:spPr>
          <a:xfrm>
            <a:off x="4895627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Verbinder: gewinkelt 17">
            <a:extLst>
              <a:ext uri="{FF2B5EF4-FFF2-40B4-BE49-F238E27FC236}">
                <a16:creationId xmlns:a16="http://schemas.microsoft.com/office/drawing/2014/main" id="{251E422C-8CB7-4D98-9232-B996D25227E0}"/>
              </a:ext>
            </a:extLst>
          </p:cNvPr>
          <p:cNvCxnSpPr>
            <a:cxnSpLocks/>
          </p:cNvCxnSpPr>
          <p:nvPr/>
        </p:nvCxnSpPr>
        <p:spPr>
          <a:xfrm>
            <a:off x="5763461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Verbinder: gewinkelt 17">
            <a:extLst>
              <a:ext uri="{FF2B5EF4-FFF2-40B4-BE49-F238E27FC236}">
                <a16:creationId xmlns:a16="http://schemas.microsoft.com/office/drawing/2014/main" id="{D2D2EE79-47F9-48C6-ADB4-4B3D7C6A456F}"/>
              </a:ext>
            </a:extLst>
          </p:cNvPr>
          <p:cNvCxnSpPr>
            <a:cxnSpLocks/>
          </p:cNvCxnSpPr>
          <p:nvPr/>
        </p:nvCxnSpPr>
        <p:spPr>
          <a:xfrm>
            <a:off x="6631295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Verbinder: gewinkelt 17">
            <a:extLst>
              <a:ext uri="{FF2B5EF4-FFF2-40B4-BE49-F238E27FC236}">
                <a16:creationId xmlns:a16="http://schemas.microsoft.com/office/drawing/2014/main" id="{2B23F9FE-65D2-485F-8E11-D526FFA6E443}"/>
              </a:ext>
            </a:extLst>
          </p:cNvPr>
          <p:cNvCxnSpPr>
            <a:cxnSpLocks/>
          </p:cNvCxnSpPr>
          <p:nvPr/>
        </p:nvCxnSpPr>
        <p:spPr>
          <a:xfrm>
            <a:off x="7499129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Verbinder: gewinkelt 17">
            <a:extLst>
              <a:ext uri="{FF2B5EF4-FFF2-40B4-BE49-F238E27FC236}">
                <a16:creationId xmlns:a16="http://schemas.microsoft.com/office/drawing/2014/main" id="{34781639-642F-47C3-A20C-87584CFF65E1}"/>
              </a:ext>
            </a:extLst>
          </p:cNvPr>
          <p:cNvCxnSpPr>
            <a:cxnSpLocks/>
          </p:cNvCxnSpPr>
          <p:nvPr/>
        </p:nvCxnSpPr>
        <p:spPr>
          <a:xfrm>
            <a:off x="8366963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Verbinder: gewinkelt 17">
            <a:extLst>
              <a:ext uri="{FF2B5EF4-FFF2-40B4-BE49-F238E27FC236}">
                <a16:creationId xmlns:a16="http://schemas.microsoft.com/office/drawing/2014/main" id="{40F39A7B-26FF-4C19-9930-BDA57BEA18ED}"/>
              </a:ext>
            </a:extLst>
          </p:cNvPr>
          <p:cNvCxnSpPr>
            <a:cxnSpLocks/>
          </p:cNvCxnSpPr>
          <p:nvPr/>
        </p:nvCxnSpPr>
        <p:spPr>
          <a:xfrm>
            <a:off x="9234797" y="5972145"/>
            <a:ext cx="224366" cy="0"/>
          </a:xfrm>
          <a:prstGeom prst="straightConnector1">
            <a:avLst/>
          </a:prstGeom>
          <a:ln w="28575" cap="flat"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Verbinder: gewinkelt 17">
            <a:extLst>
              <a:ext uri="{FF2B5EF4-FFF2-40B4-BE49-F238E27FC236}">
                <a16:creationId xmlns:a16="http://schemas.microsoft.com/office/drawing/2014/main" id="{7BE38AB3-E901-4C0E-899C-6EA522CC69FA}"/>
              </a:ext>
            </a:extLst>
          </p:cNvPr>
          <p:cNvCxnSpPr>
            <a:cxnSpLocks/>
          </p:cNvCxnSpPr>
          <p:nvPr/>
        </p:nvCxnSpPr>
        <p:spPr>
          <a:xfrm>
            <a:off x="10102631" y="5972145"/>
            <a:ext cx="224366" cy="0"/>
          </a:xfrm>
          <a:prstGeom prst="straightConnector1">
            <a:avLst/>
          </a:prstGeom>
          <a:ln w="28575" cap="flat">
            <a:prstDash val="lgDashDotDot"/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B7F024-CD9A-4BB3-B157-6335706A2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Markov Chains &amp; </a:t>
            </a:r>
            <a:r>
              <a:rPr lang="de-DE" dirty="0" err="1"/>
              <a:t>Stationary</a:t>
            </a:r>
            <a:r>
              <a:rPr lang="de-DE" dirty="0"/>
              <a:t> Distribution</a:t>
            </a:r>
            <a:endParaRPr lang="de-L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67F2A9D8-5CA7-4DE7-AF04-71B98D20CE6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1371600" y="2285999"/>
                <a:ext cx="5418668" cy="3581401"/>
              </a:xfrm>
            </p:spPr>
            <p:txBody>
              <a:bodyPr/>
              <a:lstStyle/>
              <a:p>
                <a:r>
                  <a:rPr lang="de-DE" dirty="0"/>
                  <a:t>Transition </a:t>
                </a:r>
                <a:r>
                  <a:rPr lang="de-DE" dirty="0" err="1"/>
                  <a:t>only</a:t>
                </a:r>
                <a:r>
                  <a:rPr lang="de-DE" dirty="0"/>
                  <a:t> </a:t>
                </a:r>
                <a:r>
                  <a:rPr lang="de-DE" dirty="0" err="1"/>
                  <a:t>dependant</a:t>
                </a:r>
                <a:r>
                  <a:rPr lang="de-DE" dirty="0"/>
                  <a:t> on </a:t>
                </a:r>
                <a:r>
                  <a:rPr lang="de-DE" dirty="0" err="1"/>
                  <a:t>current</a:t>
                </a:r>
                <a:r>
                  <a:rPr lang="de-DE" dirty="0"/>
                  <a:t> </a:t>
                </a:r>
                <a:r>
                  <a:rPr lang="de-DE" dirty="0" err="1"/>
                  <a:t>state</a:t>
                </a:r>
                <a:endParaRPr lang="de-DE" dirty="0"/>
              </a:p>
              <a:p>
                <a:pPr lvl="1"/>
                <a:r>
                  <a:rPr lang="de-DE" dirty="0"/>
                  <a:t>State </a:t>
                </a:r>
                <a:r>
                  <a:rPr lang="de-DE" dirty="0" err="1"/>
                  <a:t>as</a:t>
                </a:r>
                <a:r>
                  <a:rPr lang="de-DE" dirty="0"/>
                  <a:t> </a:t>
                </a:r>
                <a:r>
                  <a:rPr lang="de-DE" dirty="0" err="1"/>
                  <a:t>vector</a:t>
                </a:r>
                <a:endParaRPr lang="de-DE" dirty="0"/>
              </a:p>
              <a:p>
                <a:pPr lvl="1"/>
                <a:r>
                  <a:rPr lang="de-DE" dirty="0"/>
                  <a:t>Update </a:t>
                </a:r>
                <a:r>
                  <a:rPr lang="de-DE" dirty="0" err="1"/>
                  <a:t>as</a:t>
                </a:r>
                <a:r>
                  <a:rPr lang="de-DE" dirty="0"/>
                  <a:t> </a:t>
                </a:r>
                <a:r>
                  <a:rPr lang="de-DE" dirty="0" err="1"/>
                  <a:t>transition</a:t>
                </a:r>
                <a:r>
                  <a:rPr lang="de-DE" dirty="0"/>
                  <a:t> </a:t>
                </a:r>
                <a:r>
                  <a:rPr lang="de-DE" dirty="0" err="1"/>
                  <a:t>matrix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de-DE" dirty="0"/>
              </a:p>
              <a:p>
                <a:r>
                  <a:rPr lang="de-DE" dirty="0" err="1"/>
                  <a:t>Stationary</a:t>
                </a:r>
                <a:r>
                  <a:rPr lang="de-DE" dirty="0"/>
                  <a:t> </a:t>
                </a:r>
                <a:r>
                  <a:rPr lang="de-DE" dirty="0" err="1"/>
                  <a:t>distribution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 err="1"/>
                  <a:t>for</a:t>
                </a:r>
                <a:r>
                  <a:rPr lang="de-DE" dirty="0"/>
                  <a:t> </a:t>
                </a:r>
                <a:r>
                  <a:rPr lang="de-DE" dirty="0" err="1"/>
                  <a:t>long</a:t>
                </a:r>
                <a:r>
                  <a:rPr lang="de-DE" dirty="0"/>
                  <a:t>-run </a:t>
                </a:r>
                <a:r>
                  <a:rPr lang="de-DE" dirty="0" err="1"/>
                  <a:t>behavior</a:t>
                </a:r>
                <a:endParaRPr lang="de-DE" dirty="0"/>
              </a:p>
              <a:p>
                <a:endParaRPr lang="de-LU" dirty="0"/>
              </a:p>
            </p:txBody>
          </p:sp>
        </mc:Choice>
        <mc:Fallback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67F2A9D8-5CA7-4DE7-AF04-71B98D20CE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371600" y="2285999"/>
                <a:ext cx="5418668" cy="3581401"/>
              </a:xfrm>
              <a:blipFill>
                <a:blip r:embed="rId2"/>
                <a:stretch>
                  <a:fillRect l="-1012" t="-1361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Inhaltsplatzhalter 2">
                <a:extLst>
                  <a:ext uri="{FF2B5EF4-FFF2-40B4-BE49-F238E27FC236}">
                    <a16:creationId xmlns:a16="http://schemas.microsoft.com/office/drawing/2014/main" id="{70AE9160-B697-43B3-9FF3-B4D4310D44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39000" y="2285999"/>
                <a:ext cx="4425950" cy="38862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0000" lnSpcReduction="20000"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de-DE" sz="29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de-DE" sz="2900" b="0" i="1" dirty="0">
                    <a:latin typeface="Cambria Math" panose="02040503050406030204" pitchFamily="18" charset="0"/>
                  </a:rPr>
                  <a:t> </a:t>
                </a:r>
                <a:r>
                  <a:rPr lang="de-DE" sz="2900" b="0" dirty="0" err="1">
                    <a:latin typeface="Cambria Math" panose="02040503050406030204" pitchFamily="18" charset="0"/>
                  </a:rPr>
                  <a:t>stationary</a:t>
                </a:r>
                <a:r>
                  <a:rPr lang="de-DE" sz="2900" b="0" dirty="0">
                    <a:latin typeface="Cambria Math" panose="02040503050406030204" pitchFamily="18" charset="0"/>
                  </a:rPr>
                  <a:t> </a:t>
                </a:r>
                <a:r>
                  <a:rPr lang="de-DE" sz="2900" b="0" i="1" dirty="0" err="1">
                    <a:latin typeface="Cambria Math" panose="02040503050406030204" pitchFamily="18" charset="0"/>
                  </a:rPr>
                  <a:t>iff</a:t>
                </a:r>
                <a:endParaRPr lang="de-DE" sz="2900" dirty="0"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9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de-DE" sz="29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de-DE" sz="29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900" b="0" i="1" smtClean="0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de-DE" sz="2900" b="0" dirty="0"/>
              </a:p>
              <a:p>
                <a:pPr marL="0" indent="0" algn="ctr">
                  <a:buNone/>
                </a:pPr>
                <a:endParaRPr lang="de-DE" sz="2900" b="0" dirty="0"/>
              </a:p>
              <a:p>
                <a:pPr marL="0" indent="0" algn="ctr">
                  <a:buNone/>
                </a:pPr>
                <a:r>
                  <a:rPr lang="de-DE" sz="2900" b="0" dirty="0"/>
                  <a:t>Matrix </a:t>
                </a:r>
                <a14:m>
                  <m:oMath xmlns:m="http://schemas.openxmlformats.org/officeDocument/2006/math">
                    <m:r>
                      <a:rPr lang="de-DE" sz="29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de-DE" sz="2900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de-DE" sz="2900" b="0" dirty="0"/>
              </a:p>
              <a:p>
                <a:pPr marL="0" indent="0" algn="ctr">
                  <a:buNone/>
                </a:pPr>
                <a:endParaRPr lang="de-DE" sz="1400" b="0" dirty="0"/>
              </a:p>
              <a:p>
                <a:pPr marL="0" indent="0" algn="ctr">
                  <a:buNone/>
                </a:pPr>
                <a:br>
                  <a:rPr lang="de-DE" b="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sz="23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8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sz="23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0.75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0.75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0.75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0.75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0.25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de-DE" sz="2300" b="0" i="1" smtClean="0">
                                    <a:solidFill>
                                      <a:srgbClr val="8C8D86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sz="2300" b="0" dirty="0"/>
              </a:p>
              <a:p>
                <a:pPr marL="0" indent="0" algn="ctr">
                  <a:buNone/>
                </a:pPr>
                <a:br>
                  <a:rPr lang="de-DE" b="0" dirty="0"/>
                </a:br>
                <a:r>
                  <a:rPr lang="de-DE" sz="2600" dirty="0" err="1"/>
                  <a:t>Asynchronous</a:t>
                </a:r>
                <a:r>
                  <a:rPr lang="de-DE" sz="2600" dirty="0"/>
                  <a:t> </a:t>
                </a:r>
                <a:r>
                  <a:rPr lang="de-DE" sz="2600" dirty="0" err="1"/>
                  <a:t>random</a:t>
                </a:r>
                <a:r>
                  <a:rPr lang="de-DE" sz="2600" dirty="0"/>
                  <a:t> (0,25 ; 0,25 ; 0,5)</a:t>
                </a:r>
                <a:endParaRPr lang="de-DE" sz="2600" b="0" dirty="0"/>
              </a:p>
            </p:txBody>
          </p:sp>
        </mc:Choice>
        <mc:Fallback>
          <p:sp>
            <p:nvSpPr>
              <p:cNvPr id="9" name="Inhaltsplatzhalter 2">
                <a:extLst>
                  <a:ext uri="{FF2B5EF4-FFF2-40B4-BE49-F238E27FC236}">
                    <a16:creationId xmlns:a16="http://schemas.microsoft.com/office/drawing/2014/main" id="{70AE9160-B697-43B3-9FF3-B4D4310D4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2285999"/>
                <a:ext cx="4425950" cy="3886201"/>
              </a:xfrm>
              <a:prstGeom prst="rect">
                <a:avLst/>
              </a:prstGeom>
              <a:blipFill>
                <a:blip r:embed="rId3"/>
                <a:stretch>
                  <a:fillRect t="-2821" b="-1254"/>
                </a:stretch>
              </a:blipFill>
            </p:spPr>
            <p:txBody>
              <a:bodyPr/>
              <a:lstStyle/>
              <a:p>
                <a:r>
                  <a:rPr lang="de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965491"/>
      </p:ext>
    </p:extLst>
  </p:cSld>
  <p:clrMapOvr>
    <a:masterClrMapping/>
  </p:clrMapOvr>
</p:sld>
</file>

<file path=ppt/theme/theme1.xml><?xml version="1.0" encoding="utf-8"?>
<a:theme xmlns:a="http://schemas.openxmlformats.org/drawingml/2006/main" name="Ausschnitt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{8972F85A-80D1-43A5-B627-B505FC07B9A9}TFc3084226-2d0c-440f-9f46-6b48c7a7f6708bbdb824-bb938d373325</Template>
  <TotalTime>0</TotalTime>
  <Words>450</Words>
  <Application>Microsoft Office PowerPoint</Application>
  <PresentationFormat>Breitbild</PresentationFormat>
  <Paragraphs>152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Calibri</vt:lpstr>
      <vt:lpstr>Cambria Math</vt:lpstr>
      <vt:lpstr>Franklin Gothic Book</vt:lpstr>
      <vt:lpstr>Ausschnitt</vt:lpstr>
      <vt:lpstr>Boolean Network &amp; Update Schemes</vt:lpstr>
      <vt:lpstr>Table of contents</vt:lpstr>
      <vt:lpstr>Boolean Networks</vt:lpstr>
      <vt:lpstr>Update Scheme - Synchronous</vt:lpstr>
      <vt:lpstr>Update Scheme – Sequential</vt:lpstr>
      <vt:lpstr>Update Scheme – Sequential  Order 1-2-3</vt:lpstr>
      <vt:lpstr>Update Scheme – Asynchronous Random</vt:lpstr>
      <vt:lpstr>Update Scheme – Probabilistic</vt:lpstr>
      <vt:lpstr>Markov Chains &amp; Stationary Distribution</vt:lpstr>
      <vt:lpstr>Long-run test</vt:lpstr>
      <vt:lpstr>Conclusion &amp;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Tom</dc:creator>
  <cp:lastModifiedBy>Tom</cp:lastModifiedBy>
  <cp:revision>30</cp:revision>
  <dcterms:created xsi:type="dcterms:W3CDTF">2026-07-18T16:01:47Z</dcterms:created>
  <dcterms:modified xsi:type="dcterms:W3CDTF">2026-07-24T15:24:57Z</dcterms:modified>
</cp:coreProperties>
</file>